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sldIdLst>
    <p:sldId id="257" r:id="rId2"/>
    <p:sldId id="259" r:id="rId3"/>
    <p:sldId id="260" r:id="rId4"/>
    <p:sldId id="261" r:id="rId5"/>
    <p:sldId id="284" r:id="rId6"/>
    <p:sldId id="262" r:id="rId7"/>
    <p:sldId id="300" r:id="rId8"/>
    <p:sldId id="263" r:id="rId9"/>
    <p:sldId id="324" r:id="rId10"/>
    <p:sldId id="283" r:id="rId11"/>
    <p:sldId id="322" r:id="rId12"/>
    <p:sldId id="299" r:id="rId13"/>
    <p:sldId id="265" r:id="rId14"/>
    <p:sldId id="314" r:id="rId15"/>
    <p:sldId id="315" r:id="rId16"/>
    <p:sldId id="267" r:id="rId17"/>
    <p:sldId id="269" r:id="rId18"/>
    <p:sldId id="270" r:id="rId19"/>
    <p:sldId id="326" r:id="rId20"/>
    <p:sldId id="328" r:id="rId21"/>
    <p:sldId id="327" r:id="rId22"/>
    <p:sldId id="325" r:id="rId23"/>
    <p:sldId id="272" r:id="rId24"/>
    <p:sldId id="306" r:id="rId25"/>
    <p:sldId id="317" r:id="rId26"/>
    <p:sldId id="296" r:id="rId27"/>
    <p:sldId id="279" r:id="rId28"/>
    <p:sldId id="297" r:id="rId29"/>
    <p:sldId id="308" r:id="rId30"/>
    <p:sldId id="309" r:id="rId31"/>
    <p:sldId id="313" r:id="rId32"/>
    <p:sldId id="319" r:id="rId33"/>
    <p:sldId id="281" r:id="rId34"/>
    <p:sldId id="286" r:id="rId3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C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37" autoAdjust="0"/>
  </p:normalViewPr>
  <p:slideViewPr>
    <p:cSldViewPr>
      <p:cViewPr varScale="1">
        <p:scale>
          <a:sx n="139" d="100"/>
          <a:sy n="139" d="100"/>
        </p:scale>
        <p:origin x="804" y="12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9F9F9-99A5-BF46-9D54-69F1A8C3A501}"/>
              </a:ext>
            </a:extLst>
          </p:cNvPr>
          <p:cNvSpPr>
            <a:spLocks noGrp="1"/>
          </p:cNvSpPr>
          <p:nvPr>
            <p:ph type="ctrTitle"/>
          </p:nvPr>
        </p:nvSpPr>
        <p:spPr>
          <a:xfrm>
            <a:off x="457200" y="841772"/>
            <a:ext cx="8229600" cy="1790700"/>
          </a:xfrm>
        </p:spPr>
        <p:txBody>
          <a:bodyPr anchor="b"/>
          <a:lstStyle>
            <a:lvl1pPr algn="ctr">
              <a:defRPr sz="4500">
                <a:latin typeface="+mn-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E15616E-BC87-DB4C-B1B6-EC57B385DB81}"/>
              </a:ext>
            </a:extLst>
          </p:cNvPr>
          <p:cNvSpPr>
            <a:spLocks noGrp="1"/>
          </p:cNvSpPr>
          <p:nvPr>
            <p:ph type="subTitle" idx="1"/>
          </p:nvPr>
        </p:nvSpPr>
        <p:spPr>
          <a:xfrm>
            <a:off x="457200" y="2701528"/>
            <a:ext cx="8229600" cy="1241822"/>
          </a:xfrm>
        </p:spPr>
        <p:txBody>
          <a:bodyPr>
            <a:normAutofit/>
          </a:bodyPr>
          <a:lstStyle>
            <a:lvl1pPr marL="0" indent="0" algn="ctr">
              <a:buNone/>
              <a:defRPr sz="24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807007489"/>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8620" y="1369219"/>
            <a:ext cx="8366760" cy="3200400"/>
          </a:xfrm>
        </p:spPr>
        <p:txBody>
          <a:bodyPr/>
          <a:lstStyle>
            <a:lvl3pPr>
              <a:defRPr i="1"/>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021875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88D8-C0F7-5844-A86B-742E1A5C021D}"/>
              </a:ext>
            </a:extLst>
          </p:cNvPr>
          <p:cNvSpPr>
            <a:spLocks noGrp="1"/>
          </p:cNvSpPr>
          <p:nvPr>
            <p:ph type="title"/>
          </p:nvPr>
        </p:nvSpPr>
        <p:spPr/>
        <p:txBody>
          <a:bodyPr/>
          <a:lstStyle>
            <a:lvl1pPr>
              <a:defRPr>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C563142-65A9-2645-B404-BFABE8A63F49}"/>
              </a:ext>
            </a:extLst>
          </p:cNvPr>
          <p:cNvSpPr>
            <a:spLocks noGrp="1"/>
          </p:cNvSpPr>
          <p:nvPr>
            <p:ph idx="1"/>
          </p:nvPr>
        </p:nvSpPr>
        <p:spPr/>
        <p:txBody>
          <a:bodyPr/>
          <a:lstStyle>
            <a:lvl2pPr marL="515540" indent="-257175">
              <a:tabLst/>
              <a:defRPr lang="en-US" sz="2400" kern="1200" dirty="0" smtClean="0">
                <a:solidFill>
                  <a:schemeClr val="tx1"/>
                </a:solidFill>
                <a:latin typeface="+mn-lt"/>
                <a:ea typeface="+mn-ea"/>
                <a:cs typeface="+mn-cs"/>
              </a:defRPr>
            </a:lvl2pPr>
            <a:lvl3pPr>
              <a:defRPr sz="21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257682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D502E-1302-FC46-8223-58199A51C2DF}"/>
              </a:ext>
            </a:extLst>
          </p:cNvPr>
          <p:cNvSpPr>
            <a:spLocks noGrp="1"/>
          </p:cNvSpPr>
          <p:nvPr>
            <p:ph type="title"/>
          </p:nvPr>
        </p:nvSpPr>
        <p:spPr>
          <a:xfrm>
            <a:off x="457200" y="1282304"/>
            <a:ext cx="8229600" cy="2139553"/>
          </a:xfrm>
        </p:spPr>
        <p:txBody>
          <a:bodyPr anchor="b">
            <a:normAutofit/>
          </a:bodyPr>
          <a:lstStyle>
            <a:lvl1pPr algn="ctr" defTabSz="685800" rtl="0" eaLnBrk="1" latinLnBrk="0" hangingPunct="1">
              <a:lnSpc>
                <a:spcPct val="90000"/>
              </a:lnSpc>
              <a:spcBef>
                <a:spcPct val="0"/>
              </a:spcBef>
              <a:buNone/>
              <a:defRPr lang="en-US" sz="4500" kern="1200" dirty="0">
                <a:solidFill>
                  <a:schemeClr val="tx1"/>
                </a:solidFill>
                <a:effectLst>
                  <a:outerShdw blurRad="38100" dist="38100" dir="2700000" algn="tl">
                    <a:srgbClr val="000000">
                      <a:alpha val="43137"/>
                    </a:srgbClr>
                  </a:outerShdw>
                </a:effectLst>
                <a:latin typeface="+mn-lt"/>
                <a:ea typeface="+mj-ea"/>
                <a:cs typeface="+mj-cs"/>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31A06E7-D411-7848-B2DC-5F2B9615B557}"/>
              </a:ext>
            </a:extLst>
          </p:cNvPr>
          <p:cNvSpPr>
            <a:spLocks noGrp="1"/>
          </p:cNvSpPr>
          <p:nvPr>
            <p:ph type="body" idx="1"/>
          </p:nvPr>
        </p:nvSpPr>
        <p:spPr>
          <a:xfrm>
            <a:off x="457200" y="3442098"/>
            <a:ext cx="8229600" cy="1008094"/>
          </a:xfrm>
        </p:spPr>
        <p:txBody>
          <a:bodyPr>
            <a:normAutofit/>
          </a:bodyPr>
          <a:lstStyle>
            <a:lvl1pPr marL="0" indent="0" algn="ctr" defTabSz="685800" rtl="0" eaLnBrk="1" latinLnBrk="0" hangingPunct="1">
              <a:lnSpc>
                <a:spcPct val="100000"/>
              </a:lnSpc>
              <a:spcBef>
                <a:spcPts val="0"/>
              </a:spcBef>
              <a:spcAft>
                <a:spcPts val="450"/>
              </a:spcAft>
              <a:buFont typeface="Arial" panose="020B0604020202020204" pitchFamily="34" charset="0"/>
              <a:buNone/>
              <a:tabLst/>
              <a:defRPr lang="en-US" sz="2400" kern="1200" dirty="0" smtClean="0">
                <a:solidFill>
                  <a:schemeClr val="tx1"/>
                </a:solidFill>
                <a:latin typeface="+mn-lt"/>
                <a:ea typeface="+mn-ea"/>
                <a:cs typeface="+mn-cs"/>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7292629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ACA7A-99DA-F64C-9D47-36BF584DD8CC}"/>
              </a:ext>
            </a:extLst>
          </p:cNvPr>
          <p:cNvSpPr>
            <a:spLocks noGrp="1"/>
          </p:cNvSpPr>
          <p:nvPr>
            <p:ph type="title"/>
          </p:nvPr>
        </p:nvSpPr>
        <p:spPr>
          <a:xfrm>
            <a:off x="388620" y="308882"/>
            <a:ext cx="8366760" cy="960120"/>
          </a:xfrm>
        </p:spPr>
        <p:txBody>
          <a:bodyPr/>
          <a:lstStyle>
            <a:lvl1pPr>
              <a:defRPr>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8CC0226-50DF-5347-AC37-3859881B6B95}"/>
              </a:ext>
            </a:extLst>
          </p:cNvPr>
          <p:cNvSpPr>
            <a:spLocks noGrp="1"/>
          </p:cNvSpPr>
          <p:nvPr>
            <p:ph sz="half" idx="1"/>
          </p:nvPr>
        </p:nvSpPr>
        <p:spPr>
          <a:xfrm>
            <a:off x="388620" y="1369219"/>
            <a:ext cx="41148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C2B1793-3FB1-9C49-BE44-B85EB99ACF62}"/>
              </a:ext>
            </a:extLst>
          </p:cNvPr>
          <p:cNvSpPr>
            <a:spLocks noGrp="1"/>
          </p:cNvSpPr>
          <p:nvPr>
            <p:ph sz="half" idx="2"/>
          </p:nvPr>
        </p:nvSpPr>
        <p:spPr>
          <a:xfrm>
            <a:off x="4629150" y="1369219"/>
            <a:ext cx="41148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450361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AEB81C-B673-5844-97CC-8BF51C29DBB6}"/>
              </a:ext>
            </a:extLst>
          </p:cNvPr>
          <p:cNvSpPr>
            <a:spLocks noGrp="1"/>
          </p:cNvSpPr>
          <p:nvPr>
            <p:ph type="body" idx="1"/>
          </p:nvPr>
        </p:nvSpPr>
        <p:spPr>
          <a:xfrm>
            <a:off x="388620" y="1371600"/>
            <a:ext cx="4114800" cy="342900"/>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13BBA30-D1FE-5A45-A8CD-3888538A2D1E}"/>
              </a:ext>
            </a:extLst>
          </p:cNvPr>
          <p:cNvSpPr>
            <a:spLocks noGrp="1"/>
          </p:cNvSpPr>
          <p:nvPr>
            <p:ph sz="half" idx="2"/>
          </p:nvPr>
        </p:nvSpPr>
        <p:spPr>
          <a:xfrm>
            <a:off x="388620" y="1758668"/>
            <a:ext cx="4114800" cy="2674620"/>
          </a:xfrm>
        </p:spPr>
        <p:txBody>
          <a:bodyPr>
            <a:normAutofit/>
          </a:bodyPr>
          <a:lstStyle>
            <a:lvl1pPr>
              <a:defRPr sz="2400"/>
            </a:lvl1pPr>
            <a:lvl2pPr>
              <a:defRPr sz="2000"/>
            </a:lvl2pPr>
            <a:lvl3pPr>
              <a:defRPr sz="20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C3A29EF-50CD-B34C-B9CF-28D47F5B6E50}"/>
              </a:ext>
            </a:extLst>
          </p:cNvPr>
          <p:cNvSpPr>
            <a:spLocks noGrp="1"/>
          </p:cNvSpPr>
          <p:nvPr>
            <p:ph type="body" sz="quarter" idx="3"/>
          </p:nvPr>
        </p:nvSpPr>
        <p:spPr>
          <a:xfrm>
            <a:off x="4629150" y="1371600"/>
            <a:ext cx="4114800" cy="342900"/>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7F93F52-7A71-7446-A6B1-D6F6DAEB2B9F}"/>
              </a:ext>
            </a:extLst>
          </p:cNvPr>
          <p:cNvSpPr>
            <a:spLocks noGrp="1"/>
          </p:cNvSpPr>
          <p:nvPr>
            <p:ph sz="quarter" idx="4"/>
          </p:nvPr>
        </p:nvSpPr>
        <p:spPr>
          <a:xfrm>
            <a:off x="4629150" y="1758668"/>
            <a:ext cx="4114800" cy="2674620"/>
          </a:xfrm>
        </p:spPr>
        <p:txBody>
          <a:bodyPr>
            <a:normAutofit/>
          </a:bodyPr>
          <a:lstStyle>
            <a:lvl1pPr>
              <a:defRPr sz="2400"/>
            </a:lvl1pPr>
            <a:lvl2pPr>
              <a:defRPr sz="2000"/>
            </a:lvl2pPr>
            <a:lvl3pPr>
              <a:defRPr sz="20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2330993A-781C-524D-A67C-4A1CC2D3BFDB}"/>
              </a:ext>
            </a:extLst>
          </p:cNvPr>
          <p:cNvSpPr>
            <a:spLocks noGrp="1"/>
          </p:cNvSpPr>
          <p:nvPr>
            <p:ph type="title"/>
          </p:nvPr>
        </p:nvSpPr>
        <p:spPr>
          <a:xfrm>
            <a:off x="388620" y="308882"/>
            <a:ext cx="8366760" cy="960120"/>
          </a:xfrm>
        </p:spPr>
        <p:txBody>
          <a:bodyPr/>
          <a:lstStyle>
            <a:lvl1pPr>
              <a:defRPr>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347517895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A7F29-A287-C740-9087-BAC3266B2839}"/>
              </a:ext>
            </a:extLst>
          </p:cNvPr>
          <p:cNvSpPr>
            <a:spLocks noGrp="1"/>
          </p:cNvSpPr>
          <p:nvPr>
            <p:ph type="title"/>
          </p:nvPr>
        </p:nvSpPr>
        <p:spPr/>
        <p:txBody>
          <a:bodyPr/>
          <a:lstStyle>
            <a:lvl1pPr>
              <a:defRPr>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408686970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138169"/>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4247472-C150-864D-8E03-2C72DAB5924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9600" y="4451980"/>
            <a:ext cx="458751" cy="613122"/>
          </a:xfrm>
          <a:prstGeom prst="rect">
            <a:avLst/>
          </a:prstGeom>
        </p:spPr>
      </p:pic>
      <p:sp>
        <p:nvSpPr>
          <p:cNvPr id="2" name="Title Placeholder 1">
            <a:extLst>
              <a:ext uri="{FF2B5EF4-FFF2-40B4-BE49-F238E27FC236}">
                <a16:creationId xmlns:a16="http://schemas.microsoft.com/office/drawing/2014/main" id="{325206A4-EDEF-E54E-BF02-A2E980D98CDA}"/>
              </a:ext>
            </a:extLst>
          </p:cNvPr>
          <p:cNvSpPr>
            <a:spLocks noGrp="1"/>
          </p:cNvSpPr>
          <p:nvPr>
            <p:ph type="title"/>
          </p:nvPr>
        </p:nvSpPr>
        <p:spPr>
          <a:xfrm>
            <a:off x="388620" y="308882"/>
            <a:ext cx="8366760" cy="960120"/>
          </a:xfrm>
          <a:prstGeom prst="rect">
            <a:avLst/>
          </a:prstGeom>
        </p:spPr>
        <p:txBody>
          <a:bodyPr vert="horz" lIns="68580" tIns="68580" rIns="68580" bIns="6858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93EBE52-2B90-214C-ABA4-9788376AC379}"/>
              </a:ext>
            </a:extLst>
          </p:cNvPr>
          <p:cNvSpPr>
            <a:spLocks noGrp="1"/>
          </p:cNvSpPr>
          <p:nvPr>
            <p:ph type="body" idx="1"/>
          </p:nvPr>
        </p:nvSpPr>
        <p:spPr>
          <a:xfrm>
            <a:off x="388620" y="1369219"/>
            <a:ext cx="8366760" cy="3086100"/>
          </a:xfrm>
          <a:prstGeom prst="rect">
            <a:avLst/>
          </a:prstGeom>
        </p:spPr>
        <p:txBody>
          <a:bodyPr vert="horz" lIns="68580" tIns="34290" rIns="68580" bIns="3429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778C75CC-B367-9546-9C07-15157E11E53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490913" y="1490663"/>
            <a:ext cx="2162175" cy="2162175"/>
          </a:xfrm>
          <a:prstGeom prst="rect">
            <a:avLst/>
          </a:prstGeom>
        </p:spPr>
      </p:pic>
      <p:sp>
        <p:nvSpPr>
          <p:cNvPr id="14" name="TextBox 13">
            <a:extLst>
              <a:ext uri="{FF2B5EF4-FFF2-40B4-BE49-F238E27FC236}">
                <a16:creationId xmlns:a16="http://schemas.microsoft.com/office/drawing/2014/main" id="{8A652387-A533-D842-8631-AD6CDA25701C}"/>
              </a:ext>
            </a:extLst>
          </p:cNvPr>
          <p:cNvSpPr txBox="1"/>
          <p:nvPr/>
        </p:nvSpPr>
        <p:spPr>
          <a:xfrm>
            <a:off x="1143001" y="4805509"/>
            <a:ext cx="7715250" cy="238527"/>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tab pos="7489825" algn="r"/>
              </a:tabLst>
              <a:defRPr/>
            </a:pPr>
            <a:r>
              <a:rPr lang="en-US" sz="1100" dirty="0">
                <a:solidFill>
                  <a:srgbClr val="001CA8"/>
                </a:solidFill>
              </a:rPr>
              <a:t>©Massachusetts State Ethics Commission, One Ashburton Place, 6th floor, Room 619, Boston, MA 02108	</a:t>
            </a:r>
            <a:fld id="{40A4AE6E-2463-3345-AF4A-050E23AF266B}" type="slidenum">
              <a:rPr lang="en-US" sz="1100" smtClean="0">
                <a:solidFill>
                  <a:srgbClr val="001CA8"/>
                </a:solidFill>
              </a:rPr>
              <a:pPr marL="0" marR="0" lvl="0" indent="0" algn="l" defTabSz="685800" rtl="0" eaLnBrk="1" fontAlgn="auto" latinLnBrk="0" hangingPunct="1">
                <a:lnSpc>
                  <a:spcPct val="100000"/>
                </a:lnSpc>
                <a:spcBef>
                  <a:spcPts val="0"/>
                </a:spcBef>
                <a:spcAft>
                  <a:spcPts val="0"/>
                </a:spcAft>
                <a:buClrTx/>
                <a:buSzTx/>
                <a:buFontTx/>
                <a:buNone/>
                <a:tabLst>
                  <a:tab pos="7489825" algn="r"/>
                </a:tabLst>
                <a:defRPr/>
              </a:pPr>
              <a:t>‹#›</a:t>
            </a:fld>
            <a:endParaRPr lang="en-US" sz="1100" dirty="0">
              <a:solidFill>
                <a:srgbClr val="001CA8"/>
              </a:solidFill>
            </a:endParaRPr>
          </a:p>
        </p:txBody>
      </p:sp>
      <p:cxnSp>
        <p:nvCxnSpPr>
          <p:cNvPr id="5" name="Straight Connector 4">
            <a:extLst>
              <a:ext uri="{FF2B5EF4-FFF2-40B4-BE49-F238E27FC236}">
                <a16:creationId xmlns:a16="http://schemas.microsoft.com/office/drawing/2014/main" id="{EA0FFB8D-33AB-494A-89C0-788B8726D5E6}"/>
              </a:ext>
            </a:extLst>
          </p:cNvPr>
          <p:cNvCxnSpPr/>
          <p:nvPr/>
        </p:nvCxnSpPr>
        <p:spPr>
          <a:xfrm>
            <a:off x="278744" y="261047"/>
            <a:ext cx="0" cy="450451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447E177-4754-B84B-837B-E9998D9E10BD}"/>
              </a:ext>
            </a:extLst>
          </p:cNvPr>
          <p:cNvCxnSpPr/>
          <p:nvPr/>
        </p:nvCxnSpPr>
        <p:spPr>
          <a:xfrm>
            <a:off x="278745" y="261047"/>
            <a:ext cx="8579506" cy="12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5FF56C6-4916-694B-A361-167D18CEC3F0}"/>
              </a:ext>
            </a:extLst>
          </p:cNvPr>
          <p:cNvCxnSpPr/>
          <p:nvPr/>
        </p:nvCxnSpPr>
        <p:spPr>
          <a:xfrm>
            <a:off x="8861937" y="261047"/>
            <a:ext cx="0" cy="450451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E4A3257-D939-0644-9E30-F0349BD7B0EE}"/>
              </a:ext>
            </a:extLst>
          </p:cNvPr>
          <p:cNvCxnSpPr/>
          <p:nvPr/>
        </p:nvCxnSpPr>
        <p:spPr>
          <a:xfrm>
            <a:off x="278744" y="261046"/>
            <a:ext cx="0" cy="4504511"/>
          </a:xfrm>
          <a:prstGeom prst="line">
            <a:avLst/>
          </a:prstGeom>
          <a:ln w="28575">
            <a:solidFill>
              <a:srgbClr val="001CA8"/>
            </a:solidFill>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4DF62BE-58B4-0B4A-AEA6-5B17027036BE}"/>
              </a:ext>
            </a:extLst>
          </p:cNvPr>
          <p:cNvCxnSpPr/>
          <p:nvPr/>
        </p:nvCxnSpPr>
        <p:spPr>
          <a:xfrm>
            <a:off x="278744" y="261046"/>
            <a:ext cx="8579506" cy="12797"/>
          </a:xfrm>
          <a:prstGeom prst="line">
            <a:avLst/>
          </a:prstGeom>
          <a:ln w="28575" cap="rnd">
            <a:solidFill>
              <a:srgbClr val="001CA8"/>
            </a:solidFill>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A8FFBE2-8F25-B146-A99C-70EF4D5BCBA4}"/>
              </a:ext>
            </a:extLst>
          </p:cNvPr>
          <p:cNvCxnSpPr/>
          <p:nvPr/>
        </p:nvCxnSpPr>
        <p:spPr>
          <a:xfrm>
            <a:off x="8861937" y="273843"/>
            <a:ext cx="0" cy="4491714"/>
          </a:xfrm>
          <a:prstGeom prst="line">
            <a:avLst/>
          </a:prstGeom>
          <a:ln w="28575" cap="rnd">
            <a:solidFill>
              <a:srgbClr val="001CA8"/>
            </a:solidFill>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F22CC12-42A8-E64A-B0C0-5C606968715E}"/>
              </a:ext>
            </a:extLst>
          </p:cNvPr>
          <p:cNvCxnSpPr>
            <a:cxnSpLocks/>
          </p:cNvCxnSpPr>
          <p:nvPr/>
        </p:nvCxnSpPr>
        <p:spPr>
          <a:xfrm>
            <a:off x="1139681" y="4765557"/>
            <a:ext cx="7722256" cy="0"/>
          </a:xfrm>
          <a:prstGeom prst="line">
            <a:avLst/>
          </a:prstGeom>
          <a:ln w="28575">
            <a:solidFill>
              <a:srgbClr val="001CA8"/>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491DF6A-0C13-344F-B2D1-A57CB5FBF4BD}"/>
              </a:ext>
            </a:extLst>
          </p:cNvPr>
          <p:cNvCxnSpPr>
            <a:cxnSpLocks/>
          </p:cNvCxnSpPr>
          <p:nvPr/>
        </p:nvCxnSpPr>
        <p:spPr>
          <a:xfrm>
            <a:off x="278744" y="4765557"/>
            <a:ext cx="239663" cy="0"/>
          </a:xfrm>
          <a:prstGeom prst="line">
            <a:avLst/>
          </a:prstGeom>
          <a:ln w="28575" cap="rnd">
            <a:solidFill>
              <a:srgbClr val="001CA8"/>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767180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Lst>
  <p:transition spd="slow">
    <p:fade/>
  </p:transition>
  <p:txStyles>
    <p:titleStyle>
      <a:lvl1pPr algn="ctr" defTabSz="685800" rtl="0" eaLnBrk="1" latinLnBrk="0" hangingPunct="1">
        <a:lnSpc>
          <a:spcPct val="90000"/>
        </a:lnSpc>
        <a:spcBef>
          <a:spcPct val="0"/>
        </a:spcBef>
        <a:buNone/>
        <a:defRPr sz="3300" kern="1200">
          <a:solidFill>
            <a:schemeClr val="tx1"/>
          </a:solidFill>
          <a:effectLst>
            <a:outerShdw blurRad="38100" dist="38100" dir="2700000" algn="tl">
              <a:srgbClr val="000000">
                <a:alpha val="43137"/>
              </a:srgbClr>
            </a:outerShdw>
          </a:effectLst>
          <a:latin typeface="+mn-lt"/>
          <a:ea typeface="+mj-ea"/>
          <a:cs typeface="+mj-cs"/>
        </a:defRPr>
      </a:lvl1pPr>
    </p:titleStyle>
    <p:bodyStyle>
      <a:lvl1pPr marL="258366" indent="-258366" algn="l" defTabSz="685800" rtl="0" eaLnBrk="1" latinLnBrk="0" hangingPunct="1">
        <a:lnSpc>
          <a:spcPct val="100000"/>
        </a:lnSpc>
        <a:spcBef>
          <a:spcPts val="0"/>
        </a:spcBef>
        <a:spcAft>
          <a:spcPts val="450"/>
        </a:spcAft>
        <a:buFont typeface="Arial" panose="020B0604020202020204" pitchFamily="34" charset="0"/>
        <a:buChar char="•"/>
        <a:tabLst/>
        <a:defRPr sz="2800" kern="1200">
          <a:solidFill>
            <a:schemeClr val="tx1"/>
          </a:solidFill>
          <a:latin typeface="+mn-lt"/>
          <a:ea typeface="+mn-ea"/>
          <a:cs typeface="+mn-cs"/>
        </a:defRPr>
      </a:lvl1pPr>
      <a:lvl2pPr marL="514350" indent="-255985" algn="l" defTabSz="685800" rtl="0" eaLnBrk="1" latinLnBrk="0" hangingPunct="1">
        <a:lnSpc>
          <a:spcPct val="100000"/>
        </a:lnSpc>
        <a:spcBef>
          <a:spcPts val="0"/>
        </a:spcBef>
        <a:spcAft>
          <a:spcPts val="450"/>
        </a:spcAft>
        <a:buFont typeface="Apple Symbols" panose="02000000000000000000" pitchFamily="2" charset="-79"/>
        <a:buChar char="⎼"/>
        <a:tabLst/>
        <a:defRPr sz="2400" kern="1200">
          <a:solidFill>
            <a:schemeClr val="tx1"/>
          </a:solidFill>
          <a:latin typeface="+mn-lt"/>
          <a:ea typeface="+mn-ea"/>
          <a:cs typeface="+mn-cs"/>
        </a:defRPr>
      </a:lvl2pPr>
      <a:lvl3pPr marL="772716" indent="-254794" algn="l" defTabSz="685800" rtl="0" eaLnBrk="1" latinLnBrk="0" hangingPunct="1">
        <a:lnSpc>
          <a:spcPct val="100000"/>
        </a:lnSpc>
        <a:spcBef>
          <a:spcPts val="0"/>
        </a:spcBef>
        <a:spcAft>
          <a:spcPts val="450"/>
        </a:spcAft>
        <a:buFont typeface="Courier New" panose="02070309020205020404" pitchFamily="49" charset="0"/>
        <a:buChar char="o"/>
        <a:tabLst/>
        <a:defRPr sz="2100" i="0" kern="1200">
          <a:solidFill>
            <a:schemeClr val="tx1"/>
          </a:solidFill>
          <a:latin typeface="+mn-lt"/>
          <a:ea typeface="+mn-ea"/>
          <a:cs typeface="+mn-cs"/>
        </a:defRPr>
      </a:lvl3pPr>
      <a:lvl4pPr marL="1032272" indent="-259556" algn="l" defTabSz="685800" rtl="0" eaLnBrk="1" latinLnBrk="0" hangingPunct="1">
        <a:lnSpc>
          <a:spcPct val="100000"/>
        </a:lnSpc>
        <a:spcBef>
          <a:spcPts val="0"/>
        </a:spcBef>
        <a:spcAft>
          <a:spcPts val="450"/>
        </a:spcAft>
        <a:buFont typeface="Wingdings" pitchFamily="2" charset="2"/>
        <a:buChar char="§"/>
        <a:tabLst/>
        <a:defRPr sz="1800" kern="1200">
          <a:solidFill>
            <a:schemeClr val="tx1"/>
          </a:solidFill>
          <a:latin typeface="+mn-lt"/>
          <a:ea typeface="+mn-ea"/>
          <a:cs typeface="+mn-cs"/>
        </a:defRPr>
      </a:lvl4pPr>
      <a:lvl5pPr marL="1285875" indent="-253604" algn="l" defTabSz="685800" rtl="0" eaLnBrk="1" latinLnBrk="0" hangingPunct="1">
        <a:lnSpc>
          <a:spcPct val="100000"/>
        </a:lnSpc>
        <a:spcBef>
          <a:spcPts val="0"/>
        </a:spcBef>
        <a:spcAft>
          <a:spcPts val="450"/>
        </a:spcAft>
        <a:buFont typeface="Arial Unicode MS" panose="020B0604020202020204" pitchFamily="34" charset="-128"/>
        <a:buChar char="►"/>
        <a:tabLst/>
        <a:defRPr sz="1800" i="1"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avid.Giannotti@state.ma.u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jLs4rWpPzcAhUvx1kKHVB9AkQQjRx6BAgBEAU&amp;url=https://www.emaze.com/@AOOIZLFOI/Gallery&amp;psig=AOvVaw1ASumatCfCD_46_IBrtgcC&amp;ust=1534876886885204" TargetMode="External"/><Relationship Id="rId2" Type="http://schemas.openxmlformats.org/officeDocument/2006/relationships/image" Target="../media/image10.png"/><Relationship Id="rId1" Type="http://schemas.openxmlformats.org/officeDocument/2006/relationships/slideLayout" Target="../slideLayouts/slideLayout10.xml"/><Relationship Id="rId6" Type="http://schemas.openxmlformats.org/officeDocument/2006/relationships/image" Target="../media/image12.jpeg"/><Relationship Id="rId5" Type="http://schemas.openxmlformats.org/officeDocument/2006/relationships/hyperlink" Target="https://www.google.com/url?sa=i&amp;rct=j&amp;q=&amp;esrc=s&amp;source=images&amp;cd=&amp;cad=rja&amp;uact=8&amp;ved=2ahUKEwj70KCopfzcAhUHr1kKHfzmBmgQjRx6BAgBEAU&amp;url=https://fbs.admin.utah.edu/purchasing/gratuities/&amp;psig=AOvVaw1ASumatCfCD_46_IBrtgcC&amp;ust=1534876886885204" TargetMode="Externa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mass.gov/ethics" TargetMode="External"/><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www.mass.gov/ethics"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mass.gov/orgs/state-ethics-commission" TargetMode="Externa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www.mass.gov/orgs/state-ethics-commission" TargetMode="Externa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mass.gov/orgs/state-ethics-commission" TargetMode="Externa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47750"/>
            <a:ext cx="8229600" cy="762000"/>
          </a:xfrm>
        </p:spPr>
        <p:txBody>
          <a:bodyPr>
            <a:normAutofit fontScale="90000"/>
          </a:bodyPr>
          <a:lstStyle/>
          <a:p>
            <a:br>
              <a:rPr lang="en-US" b="0" i="0" u="none" strike="noStrike" baseline="0" dirty="0">
                <a:solidFill>
                  <a:prstClr val="black"/>
                </a:solidFill>
                <a:latin typeface="Calibri"/>
              </a:rPr>
            </a:br>
            <a:br>
              <a:rPr lang="en-US" dirty="0">
                <a:solidFill>
                  <a:prstClr val="black"/>
                </a:solidFill>
              </a:rPr>
            </a:br>
            <a:r>
              <a:rPr lang="en-US" dirty="0">
                <a:solidFill>
                  <a:prstClr val="black"/>
                </a:solidFill>
              </a:rPr>
              <a:t>State Ethics Commission</a:t>
            </a:r>
            <a:endParaRPr lang="en-US" b="0" i="0" u="none" strike="noStrike" baseline="0" dirty="0">
              <a:solidFill>
                <a:prstClr val="black"/>
              </a:solidFill>
              <a:latin typeface="Calibri"/>
            </a:endParaRPr>
          </a:p>
        </p:txBody>
      </p:sp>
      <p:sp>
        <p:nvSpPr>
          <p:cNvPr id="4" name="Subtitle 3"/>
          <p:cNvSpPr>
            <a:spLocks noGrp="1"/>
          </p:cNvSpPr>
          <p:nvPr>
            <p:ph type="subTitle" idx="1"/>
          </p:nvPr>
        </p:nvSpPr>
        <p:spPr>
          <a:xfrm>
            <a:off x="492241" y="2952750"/>
            <a:ext cx="8229600" cy="1524000"/>
          </a:xfrm>
        </p:spPr>
        <p:txBody>
          <a:bodyPr>
            <a:normAutofit fontScale="92500" lnSpcReduction="20000"/>
          </a:bodyPr>
          <a:lstStyle/>
          <a:p>
            <a:pPr algn="l"/>
            <a:endParaRPr lang="en-US" dirty="0">
              <a:solidFill>
                <a:srgbClr val="C00000"/>
              </a:solidFill>
            </a:endParaRPr>
          </a:p>
          <a:p>
            <a:pPr lvl="0" algn="l" defTabSz="914400">
              <a:spcAft>
                <a:spcPts val="0"/>
              </a:spcAft>
              <a:tabLst>
                <a:tab pos="1377950" algn="l"/>
              </a:tabLst>
            </a:pPr>
            <a:r>
              <a:rPr lang="en-US" sz="1700" dirty="0">
                <a:solidFill>
                  <a:srgbClr val="292934"/>
                </a:solidFill>
                <a:latin typeface="Arial"/>
              </a:rPr>
              <a:t>Presenter:	David Giannotti, Chief</a:t>
            </a:r>
          </a:p>
          <a:p>
            <a:pPr lvl="0" algn="l" defTabSz="914400">
              <a:spcAft>
                <a:spcPts val="0"/>
              </a:spcAft>
              <a:tabLst>
                <a:tab pos="1377950" algn="l"/>
              </a:tabLst>
            </a:pPr>
            <a:r>
              <a:rPr lang="en-US" sz="1700" dirty="0">
                <a:solidFill>
                  <a:srgbClr val="292934"/>
                </a:solidFill>
                <a:latin typeface="Arial"/>
              </a:rPr>
              <a:t>	Public Education and Communications Division</a:t>
            </a:r>
          </a:p>
          <a:p>
            <a:pPr lvl="0" algn="l" defTabSz="914400">
              <a:spcAft>
                <a:spcPts val="0"/>
              </a:spcAft>
              <a:tabLst>
                <a:tab pos="1377950" algn="l"/>
              </a:tabLst>
            </a:pPr>
            <a:r>
              <a:rPr lang="en-US" sz="1700" dirty="0">
                <a:solidFill>
                  <a:srgbClr val="292934"/>
                </a:solidFill>
                <a:latin typeface="Arial"/>
              </a:rPr>
              <a:t>	State Ethics Commission</a:t>
            </a:r>
          </a:p>
          <a:p>
            <a:pPr lvl="0" algn="l" defTabSz="914400">
              <a:spcAft>
                <a:spcPts val="0"/>
              </a:spcAft>
              <a:tabLst>
                <a:tab pos="1377950" algn="l"/>
              </a:tabLst>
            </a:pPr>
            <a:r>
              <a:rPr lang="en-US" sz="1700" dirty="0">
                <a:solidFill>
                  <a:srgbClr val="292934"/>
                </a:solidFill>
                <a:latin typeface="Arial"/>
              </a:rPr>
              <a:t>	617-371-9505</a:t>
            </a:r>
          </a:p>
          <a:p>
            <a:pPr lvl="0" algn="l" defTabSz="914400">
              <a:spcAft>
                <a:spcPts val="0"/>
              </a:spcAft>
              <a:tabLst>
                <a:tab pos="1377950" algn="l"/>
              </a:tabLst>
            </a:pPr>
            <a:r>
              <a:rPr lang="en-US" sz="1700" dirty="0">
                <a:solidFill>
                  <a:srgbClr val="292934"/>
                </a:solidFill>
                <a:latin typeface="Arial"/>
              </a:rPr>
              <a:t>	</a:t>
            </a:r>
            <a:r>
              <a:rPr lang="en-US" sz="1700" dirty="0">
                <a:solidFill>
                  <a:srgbClr val="292934"/>
                </a:solidFill>
                <a:latin typeface="Arial"/>
                <a:hlinkClick r:id="rId2"/>
              </a:rPr>
              <a:t>David.Giannotti@mass.gov</a:t>
            </a:r>
            <a:r>
              <a:rPr lang="en-US" sz="1700" dirty="0">
                <a:solidFill>
                  <a:srgbClr val="292934"/>
                </a:solidFill>
                <a:latin typeface="Arial"/>
              </a:rPr>
              <a:t> </a:t>
            </a:r>
          </a:p>
          <a:p>
            <a:pPr algn="l"/>
            <a:endParaRPr lang="en-US" sz="2000" dirty="0">
              <a:solidFill>
                <a:srgbClr val="C00000"/>
              </a:solidFill>
            </a:endParaRPr>
          </a:p>
        </p:txBody>
      </p:sp>
      <p:sp>
        <p:nvSpPr>
          <p:cNvPr id="5" name="Rectangle 4">
            <a:extLst>
              <a:ext uri="{FF2B5EF4-FFF2-40B4-BE49-F238E27FC236}">
                <a16:creationId xmlns:a16="http://schemas.microsoft.com/office/drawing/2014/main" id="{24CD285E-A015-4A23-A8A9-0809B66E2024}"/>
              </a:ext>
            </a:extLst>
          </p:cNvPr>
          <p:cNvSpPr/>
          <p:nvPr/>
        </p:nvSpPr>
        <p:spPr>
          <a:xfrm>
            <a:off x="1859846" y="2088862"/>
            <a:ext cx="5494389" cy="584775"/>
          </a:xfrm>
          <a:prstGeom prst="rect">
            <a:avLst/>
          </a:prstGeom>
        </p:spPr>
        <p:txBody>
          <a:bodyPr wrap="none">
            <a:spAutoFit/>
          </a:bodyPr>
          <a:lstStyle/>
          <a:p>
            <a:pPr lvl="0" algn="ctr" defTabSz="685800">
              <a:spcAft>
                <a:spcPts val="450"/>
              </a:spcAft>
            </a:pPr>
            <a:r>
              <a:rPr lang="en-US" sz="3200" dirty="0">
                <a:solidFill>
                  <a:srgbClr val="C00000"/>
                </a:solidFill>
              </a:rPr>
              <a:t>Conflict of Interest Law Seminar</a:t>
            </a:r>
          </a:p>
        </p:txBody>
      </p:sp>
    </p:spTree>
    <p:extLst>
      <p:ext uri="{BB962C8B-B14F-4D97-AF65-F5344CB8AC3E}">
        <p14:creationId xmlns:p14="http://schemas.microsoft.com/office/powerpoint/2010/main" val="247569961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R="0" rtl="0"/>
            <a:r>
              <a:rPr lang="en-US" sz="3600" b="0" i="0" u="none" strike="noStrike" baseline="0" dirty="0">
                <a:solidFill>
                  <a:prstClr val="black"/>
                </a:solidFill>
                <a:latin typeface="Calibri"/>
              </a:rPr>
              <a:t>State Ethics Commission </a:t>
            </a:r>
            <a:br>
              <a:rPr lang="en-US" sz="3600" b="0" i="0" u="none" strike="noStrike" baseline="0" dirty="0">
                <a:solidFill>
                  <a:prstClr val="black"/>
                </a:solidFill>
                <a:latin typeface="Calibri"/>
              </a:rPr>
            </a:br>
            <a:endParaRPr lang="en-US" sz="3600" b="0" i="0" u="none" strike="noStrike" baseline="0" dirty="0">
              <a:solidFill>
                <a:srgbClr val="C00000"/>
              </a:solidFill>
              <a:effectLst/>
              <a:latin typeface="Calibri"/>
            </a:endParaRPr>
          </a:p>
        </p:txBody>
      </p:sp>
      <p:sp>
        <p:nvSpPr>
          <p:cNvPr id="3" name="Text Placeholder 2"/>
          <p:cNvSpPr>
            <a:spLocks noGrp="1"/>
          </p:cNvSpPr>
          <p:nvPr>
            <p:ph type="body" idx="1"/>
          </p:nvPr>
        </p:nvSpPr>
        <p:spPr>
          <a:xfrm>
            <a:off x="388620" y="1273313"/>
            <a:ext cx="8366760" cy="3200400"/>
          </a:xfrm>
        </p:spPr>
        <p:txBody>
          <a:bodyPr/>
          <a:lstStyle/>
          <a:p>
            <a:pPr marL="0" lvl="0" indent="0">
              <a:buNone/>
            </a:pPr>
            <a:r>
              <a:rPr lang="en-US" sz="2400" b="1" dirty="0">
                <a:solidFill>
                  <a:srgbClr val="C00000"/>
                </a:solidFill>
                <a:ea typeface="+mj-ea"/>
                <a:cs typeface="+mj-cs"/>
              </a:rPr>
              <a:t>Conflict of Interest Law Educational Requirements</a:t>
            </a:r>
          </a:p>
          <a:p>
            <a:pPr marL="0" lvl="0" indent="0">
              <a:buNone/>
            </a:pPr>
            <a:endParaRPr lang="en-US" b="1" i="0" u="none" strike="noStrike" baseline="0" dirty="0">
              <a:solidFill>
                <a:prstClr val="black"/>
              </a:solidFill>
              <a:latin typeface="Calibri"/>
            </a:endParaRPr>
          </a:p>
          <a:p>
            <a:pPr lvl="2">
              <a:buFont typeface="Arial" panose="020B0604020202020204" pitchFamily="34" charset="0"/>
              <a:buChar char="•"/>
            </a:pPr>
            <a:r>
              <a:rPr lang="en-US" sz="2000" b="0" i="0" u="none" strike="noStrike" baseline="0" dirty="0">
                <a:solidFill>
                  <a:prstClr val="black"/>
                </a:solidFill>
                <a:latin typeface="Calibri"/>
              </a:rPr>
              <a:t>Online Training Program</a:t>
            </a:r>
          </a:p>
          <a:p>
            <a:pPr marL="517922" lvl="2" indent="0">
              <a:buNone/>
            </a:pPr>
            <a:endParaRPr lang="en-US" sz="2000" b="0" i="0" u="none" strike="noStrike" baseline="0" dirty="0">
              <a:solidFill>
                <a:prstClr val="black"/>
              </a:solidFill>
              <a:latin typeface="Calibri"/>
            </a:endParaRPr>
          </a:p>
          <a:p>
            <a:pPr marL="514350" lvl="2" indent="0">
              <a:buNone/>
            </a:pPr>
            <a:endParaRPr lang="en-US" sz="2000" b="0" i="0" u="none" strike="noStrike" baseline="0" dirty="0">
              <a:solidFill>
                <a:prstClr val="black"/>
              </a:solidFill>
              <a:latin typeface="Calibri"/>
            </a:endParaRPr>
          </a:p>
          <a:p>
            <a:pPr lvl="2">
              <a:buFont typeface="Arial" panose="020B0604020202020204" pitchFamily="34" charset="0"/>
              <a:buChar char="•"/>
            </a:pPr>
            <a:r>
              <a:rPr lang="en-US" sz="2000" b="0" i="0" u="none" strike="noStrike" baseline="0" dirty="0">
                <a:solidFill>
                  <a:prstClr val="black"/>
                </a:solidFill>
                <a:latin typeface="Calibri"/>
              </a:rPr>
              <a:t>Summary of the Conflict of Interest Law</a:t>
            </a:r>
          </a:p>
        </p:txBody>
      </p:sp>
      <p:pic>
        <p:nvPicPr>
          <p:cNvPr id="4" name="Picture 3">
            <a:extLst>
              <a:ext uri="{FF2B5EF4-FFF2-40B4-BE49-F238E27FC236}">
                <a16:creationId xmlns:a16="http://schemas.microsoft.com/office/drawing/2014/main" id="{58ED0011-036F-4D5A-9EEB-26A6B1B2D6AC}"/>
              </a:ext>
            </a:extLst>
          </p:cNvPr>
          <p:cNvPicPr>
            <a:picLocks noChangeAspect="1"/>
          </p:cNvPicPr>
          <p:nvPr/>
        </p:nvPicPr>
        <p:blipFill>
          <a:blip r:embed="rId2"/>
          <a:stretch>
            <a:fillRect/>
          </a:stretch>
        </p:blipFill>
        <p:spPr>
          <a:xfrm>
            <a:off x="4038600" y="1733550"/>
            <a:ext cx="1524000" cy="1524000"/>
          </a:xfrm>
          <a:prstGeom prst="rect">
            <a:avLst/>
          </a:prstGeom>
        </p:spPr>
      </p:pic>
      <p:pic>
        <p:nvPicPr>
          <p:cNvPr id="5" name="Picture 4">
            <a:extLst>
              <a:ext uri="{FF2B5EF4-FFF2-40B4-BE49-F238E27FC236}">
                <a16:creationId xmlns:a16="http://schemas.microsoft.com/office/drawing/2014/main" id="{4792F5FC-5B45-421C-BAB0-9DD0F09050B6}"/>
              </a:ext>
            </a:extLst>
          </p:cNvPr>
          <p:cNvPicPr>
            <a:picLocks noChangeAspect="1"/>
          </p:cNvPicPr>
          <p:nvPr/>
        </p:nvPicPr>
        <p:blipFill>
          <a:blip r:embed="rId3"/>
          <a:stretch>
            <a:fillRect/>
          </a:stretch>
        </p:blipFill>
        <p:spPr>
          <a:xfrm>
            <a:off x="5867400" y="2952750"/>
            <a:ext cx="1752600" cy="1679437"/>
          </a:xfrm>
          <a:prstGeom prst="rect">
            <a:avLst/>
          </a:prstGeom>
        </p:spPr>
      </p:pic>
    </p:spTree>
    <p:extLst>
      <p:ext uri="{BB962C8B-B14F-4D97-AF65-F5344CB8AC3E}">
        <p14:creationId xmlns:p14="http://schemas.microsoft.com/office/powerpoint/2010/main" val="915365333"/>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sz="3600" b="0" i="0" u="none" strike="noStrike" baseline="0" dirty="0">
                <a:solidFill>
                  <a:prstClr val="black"/>
                </a:solidFill>
                <a:latin typeface="Calibri"/>
              </a:rPr>
              <a:t>State Ethics Commission</a:t>
            </a:r>
            <a:br>
              <a:rPr lang="en-US" b="0" i="0" u="none" strike="noStrike" baseline="0" dirty="0">
                <a:solidFill>
                  <a:prstClr val="black"/>
                </a:solidFill>
                <a:latin typeface="Calibri"/>
              </a:rPr>
            </a:br>
            <a:endParaRPr lang="en-US" sz="2400" b="0" i="0" u="none" strike="noStrike" baseline="0" dirty="0">
              <a:solidFill>
                <a:srgbClr val="C00000"/>
              </a:solidFill>
              <a:effectLst/>
              <a:latin typeface="Calibri"/>
            </a:endParaRPr>
          </a:p>
        </p:txBody>
      </p:sp>
      <p:sp>
        <p:nvSpPr>
          <p:cNvPr id="3" name="Text Placeholder 2"/>
          <p:cNvSpPr>
            <a:spLocks noGrp="1"/>
          </p:cNvSpPr>
          <p:nvPr>
            <p:ph type="body" idx="1"/>
          </p:nvPr>
        </p:nvSpPr>
        <p:spPr>
          <a:xfrm>
            <a:off x="413093" y="1269002"/>
            <a:ext cx="8366760" cy="3114879"/>
          </a:xfrm>
        </p:spPr>
        <p:txBody>
          <a:bodyPr>
            <a:normAutofit fontScale="92500" lnSpcReduction="20000"/>
          </a:bodyPr>
          <a:lstStyle/>
          <a:p>
            <a:pPr marL="0" lvl="0" indent="0">
              <a:buNone/>
            </a:pPr>
            <a:r>
              <a:rPr lang="en-US" sz="2600" b="1" dirty="0">
                <a:solidFill>
                  <a:srgbClr val="C00000"/>
                </a:solidFill>
                <a:ea typeface="+mj-ea"/>
                <a:cs typeface="+mj-cs"/>
              </a:rPr>
              <a:t>Gift Restriction Rules</a:t>
            </a:r>
            <a:br>
              <a:rPr lang="en-US" sz="2400" dirty="0">
                <a:solidFill>
                  <a:srgbClr val="C00000"/>
                </a:solidFill>
                <a:ea typeface="+mj-ea"/>
                <a:cs typeface="+mj-cs"/>
              </a:rPr>
            </a:br>
            <a:endParaRPr lang="en-US" sz="2000" b="0" i="0" u="sng" strike="noStrike" baseline="0" dirty="0">
              <a:solidFill>
                <a:prstClr val="black"/>
              </a:solidFill>
              <a:latin typeface="Calibri"/>
            </a:endParaRPr>
          </a:p>
          <a:p>
            <a:pPr lvl="1">
              <a:buFont typeface="Arial" panose="020B0604020202020204" pitchFamily="34" charset="0"/>
              <a:buChar char="•"/>
            </a:pPr>
            <a:r>
              <a:rPr lang="en-US" sz="2000" b="0" i="0" u="sng" strike="noStrike" baseline="0" dirty="0">
                <a:solidFill>
                  <a:prstClr val="black"/>
                </a:solidFill>
                <a:latin typeface="Calibri"/>
              </a:rPr>
              <a:t>Bribery</a:t>
            </a:r>
            <a:r>
              <a:rPr lang="en-US" sz="2000" b="0" i="0" u="none" strike="noStrike" baseline="0" dirty="0">
                <a:solidFill>
                  <a:prstClr val="black"/>
                </a:solidFill>
                <a:latin typeface="Calibri"/>
              </a:rPr>
              <a:t>:  prohibits corrupt gifts, offers, and promises </a:t>
            </a:r>
            <a:br>
              <a:rPr lang="en-US" sz="2000" b="0" i="0" u="none" strike="noStrike" baseline="0" dirty="0">
                <a:solidFill>
                  <a:prstClr val="black"/>
                </a:solidFill>
                <a:latin typeface="Calibri"/>
              </a:rPr>
            </a:br>
            <a:r>
              <a:rPr lang="en-US" sz="2000" b="0" i="0" u="none" strike="noStrike" baseline="0" dirty="0">
                <a:solidFill>
                  <a:prstClr val="black"/>
                </a:solidFill>
                <a:latin typeface="Calibri"/>
              </a:rPr>
              <a:t>given to influence official acts (</a:t>
            </a:r>
            <a:r>
              <a:rPr lang="en-US" sz="2000" i="1" u="none" strike="noStrike" baseline="0" dirty="0">
                <a:solidFill>
                  <a:prstClr val="black"/>
                </a:solidFill>
                <a:latin typeface="Calibri"/>
              </a:rPr>
              <a:t>Quid Pro Quo</a:t>
            </a:r>
            <a:r>
              <a:rPr lang="en-US" sz="2000" b="0" i="0" u="none" strike="noStrike" baseline="0" dirty="0">
                <a:solidFill>
                  <a:prstClr val="black"/>
                </a:solidFill>
                <a:latin typeface="Calibri"/>
              </a:rPr>
              <a:t>).</a:t>
            </a:r>
          </a:p>
          <a:p>
            <a:pPr marL="255984" lvl="1" indent="0">
              <a:buNone/>
            </a:pPr>
            <a:endParaRPr lang="en-US" sz="2000" b="0" i="0" u="none" strike="noStrike" baseline="0" dirty="0">
              <a:solidFill>
                <a:prstClr val="black"/>
              </a:solidFill>
              <a:latin typeface="Calibri"/>
            </a:endParaRPr>
          </a:p>
          <a:p>
            <a:pPr lvl="1">
              <a:buFont typeface="Arial" panose="020B0604020202020204" pitchFamily="34" charset="0"/>
              <a:buChar char="•"/>
            </a:pPr>
            <a:r>
              <a:rPr lang="en-US" sz="2000" b="0" i="0" u="sng" strike="noStrike" baseline="0" dirty="0">
                <a:solidFill>
                  <a:prstClr val="black"/>
                </a:solidFill>
                <a:latin typeface="Calibri"/>
              </a:rPr>
              <a:t>Gifts/Gratuities</a:t>
            </a:r>
            <a:r>
              <a:rPr lang="en-US" sz="2000" b="0" i="0" u="none" strike="noStrike" baseline="0" dirty="0">
                <a:solidFill>
                  <a:prstClr val="black"/>
                </a:solidFill>
                <a:latin typeface="Calibri"/>
              </a:rPr>
              <a:t>:  prohibits gifts valued at $50 or more </a:t>
            </a:r>
            <a:br>
              <a:rPr lang="en-US" sz="2000" b="0" i="0" u="none" strike="noStrike" baseline="0" dirty="0">
                <a:solidFill>
                  <a:prstClr val="black"/>
                </a:solidFill>
                <a:latin typeface="Calibri"/>
              </a:rPr>
            </a:br>
            <a:r>
              <a:rPr lang="en-US" sz="2000" b="0" i="0" u="none" strike="noStrike" baseline="0" dirty="0">
                <a:solidFill>
                  <a:prstClr val="black"/>
                </a:solidFill>
                <a:latin typeface="Calibri"/>
              </a:rPr>
              <a:t>and given because of official acts performed or to be </a:t>
            </a:r>
            <a:br>
              <a:rPr lang="en-US" sz="2000" b="0" i="0" u="none" strike="noStrike" baseline="0" dirty="0">
                <a:solidFill>
                  <a:prstClr val="black"/>
                </a:solidFill>
                <a:latin typeface="Calibri"/>
              </a:rPr>
            </a:br>
            <a:r>
              <a:rPr lang="en-US" sz="2000" b="0" i="0" u="none" strike="noStrike" baseline="0" dirty="0">
                <a:solidFill>
                  <a:prstClr val="black"/>
                </a:solidFill>
                <a:latin typeface="Calibri"/>
              </a:rPr>
              <a:t>performed.</a:t>
            </a:r>
          </a:p>
          <a:p>
            <a:pPr marL="255984" lvl="1" indent="0">
              <a:buNone/>
            </a:pPr>
            <a:endParaRPr lang="en-US" sz="2000" b="0" i="0" u="none" strike="noStrike" baseline="0" dirty="0">
              <a:solidFill>
                <a:prstClr val="black"/>
              </a:solidFill>
              <a:latin typeface="Calibri"/>
            </a:endParaRPr>
          </a:p>
          <a:p>
            <a:pPr lvl="1">
              <a:buFont typeface="Arial" panose="020B0604020202020204" pitchFamily="34" charset="0"/>
              <a:buChar char="•"/>
            </a:pPr>
            <a:r>
              <a:rPr lang="en-US" sz="2000" b="0" i="0" u="sng" strike="noStrike" baseline="0" dirty="0">
                <a:solidFill>
                  <a:prstClr val="black"/>
                </a:solidFill>
                <a:latin typeface="Calibri"/>
              </a:rPr>
              <a:t>Gifts</a:t>
            </a:r>
            <a:r>
              <a:rPr lang="en-US" sz="2000" b="0" i="0" u="none" strike="noStrike" baseline="0" dirty="0">
                <a:solidFill>
                  <a:prstClr val="black"/>
                </a:solidFill>
                <a:latin typeface="Calibri"/>
              </a:rPr>
              <a:t>:  prohibits gifts valued at $50 or more and given </a:t>
            </a:r>
            <a:br>
              <a:rPr lang="en-US" sz="2000" b="0" i="0" u="none" strike="noStrike" baseline="0" dirty="0">
                <a:solidFill>
                  <a:prstClr val="black"/>
                </a:solidFill>
                <a:latin typeface="Calibri"/>
              </a:rPr>
            </a:br>
            <a:r>
              <a:rPr lang="en-US" sz="2000" b="0" i="0" u="none" strike="noStrike" baseline="0" dirty="0">
                <a:solidFill>
                  <a:prstClr val="black"/>
                </a:solidFill>
                <a:latin typeface="Calibri"/>
              </a:rPr>
              <a:t>because of official position.</a:t>
            </a:r>
          </a:p>
        </p:txBody>
      </p:sp>
      <p:pic>
        <p:nvPicPr>
          <p:cNvPr id="4" name="Picture 3">
            <a:extLst>
              <a:ext uri="{FF2B5EF4-FFF2-40B4-BE49-F238E27FC236}">
                <a16:creationId xmlns:a16="http://schemas.microsoft.com/office/drawing/2014/main" id="{29DC5D36-ABC5-4500-B1A0-A5C36F8D531E}"/>
              </a:ext>
            </a:extLst>
          </p:cNvPr>
          <p:cNvPicPr>
            <a:picLocks noChangeAspect="1"/>
          </p:cNvPicPr>
          <p:nvPr/>
        </p:nvPicPr>
        <p:blipFill>
          <a:blip r:embed="rId2"/>
          <a:stretch>
            <a:fillRect/>
          </a:stretch>
        </p:blipFill>
        <p:spPr>
          <a:xfrm>
            <a:off x="6248400" y="1428750"/>
            <a:ext cx="990600" cy="968188"/>
          </a:xfrm>
          <a:prstGeom prst="rect">
            <a:avLst/>
          </a:prstGeom>
        </p:spPr>
      </p:pic>
      <p:pic>
        <p:nvPicPr>
          <p:cNvPr id="6" name="irc_mi" descr="Image result for gratuities">
            <a:hlinkClick r:id="rId3"/>
            <a:extLst>
              <a:ext uri="{FF2B5EF4-FFF2-40B4-BE49-F238E27FC236}">
                <a16:creationId xmlns:a16="http://schemas.microsoft.com/office/drawing/2014/main" id="{FF02AC3D-D789-45EC-B68F-5DEC6A7214F8}"/>
              </a:ext>
            </a:extLst>
          </p:cNvPr>
          <p:cNvPicPr/>
          <p:nvPr/>
        </p:nvPicPr>
        <p:blipFill rotWithShape="1">
          <a:blip r:embed="rId4">
            <a:extLst>
              <a:ext uri="{28A0092B-C50C-407E-A947-70E740481C1C}">
                <a14:useLocalDpi xmlns:a14="http://schemas.microsoft.com/office/drawing/2010/main" val="0"/>
              </a:ext>
            </a:extLst>
          </a:blip>
          <a:srcRect l="6565" r="12879" b="65766"/>
          <a:stretch/>
        </p:blipFill>
        <p:spPr bwMode="auto">
          <a:xfrm rot="20121768">
            <a:off x="6248400" y="2594581"/>
            <a:ext cx="2430780" cy="579120"/>
          </a:xfrm>
          <a:prstGeom prst="rect">
            <a:avLst/>
          </a:prstGeom>
          <a:noFill/>
          <a:ln>
            <a:noFill/>
          </a:ln>
          <a:extLst>
            <a:ext uri="{53640926-AAD7-44D8-BBD7-CCE9431645EC}">
              <a14:shadowObscured xmlns:a14="http://schemas.microsoft.com/office/drawing/2010/main"/>
            </a:ext>
          </a:extLst>
        </p:spPr>
      </p:pic>
      <p:pic>
        <p:nvPicPr>
          <p:cNvPr id="7" name="irc_mi" descr="Image result for gratuities">
            <a:hlinkClick r:id="rId5"/>
            <a:extLst>
              <a:ext uri="{FF2B5EF4-FFF2-40B4-BE49-F238E27FC236}">
                <a16:creationId xmlns:a16="http://schemas.microsoft.com/office/drawing/2014/main" id="{C1E76AD0-CE47-4F12-96E8-8B4F549D8FB2}"/>
              </a:ext>
            </a:extLst>
          </p:cNvPr>
          <p:cNvPicPr/>
          <p:nvPr/>
        </p:nvPicPr>
        <p:blipFill rotWithShape="1">
          <a:blip r:embed="rId6">
            <a:extLst>
              <a:ext uri="{28A0092B-C50C-407E-A947-70E740481C1C}">
                <a14:useLocalDpi xmlns:a14="http://schemas.microsoft.com/office/drawing/2010/main" val="0"/>
              </a:ext>
            </a:extLst>
          </a:blip>
          <a:srcRect l="5200" r="9199" b="12400"/>
          <a:stretch/>
        </p:blipFill>
        <p:spPr bwMode="auto">
          <a:xfrm>
            <a:off x="6934200" y="3654002"/>
            <a:ext cx="838200" cy="93693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22470175"/>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sz="3600" b="0" i="0" u="none" strike="noStrike" baseline="0" dirty="0">
                <a:solidFill>
                  <a:prstClr val="black"/>
                </a:solidFill>
                <a:latin typeface="Calibri"/>
              </a:rPr>
              <a:t>State Ethics Commission</a:t>
            </a:r>
            <a:br>
              <a:rPr lang="en-US" b="0" i="0" u="none" strike="noStrike" baseline="0" dirty="0">
                <a:solidFill>
                  <a:prstClr val="black"/>
                </a:solidFill>
                <a:latin typeface="Calibri"/>
              </a:rPr>
            </a:br>
            <a:endParaRPr lang="en-US" sz="2400" b="0" i="0" u="none" strike="noStrike" baseline="0" dirty="0">
              <a:solidFill>
                <a:srgbClr val="C00000"/>
              </a:solidFill>
              <a:effectLst/>
              <a:latin typeface="Calibri"/>
            </a:endParaRPr>
          </a:p>
        </p:txBody>
      </p:sp>
      <p:sp>
        <p:nvSpPr>
          <p:cNvPr id="3" name="Text Placeholder 2"/>
          <p:cNvSpPr>
            <a:spLocks noGrp="1"/>
          </p:cNvSpPr>
          <p:nvPr>
            <p:ph type="body" idx="1"/>
          </p:nvPr>
        </p:nvSpPr>
        <p:spPr>
          <a:xfrm>
            <a:off x="457200" y="1269002"/>
            <a:ext cx="8366760" cy="3114879"/>
          </a:xfrm>
        </p:spPr>
        <p:txBody>
          <a:bodyPr>
            <a:normAutofit/>
          </a:bodyPr>
          <a:lstStyle/>
          <a:p>
            <a:pPr marL="0" lvl="0" indent="0">
              <a:buNone/>
            </a:pPr>
            <a:r>
              <a:rPr lang="en-US" sz="2400" b="1" dirty="0">
                <a:solidFill>
                  <a:srgbClr val="C00000"/>
                </a:solidFill>
                <a:ea typeface="+mj-ea"/>
                <a:cs typeface="+mj-cs"/>
              </a:rPr>
              <a:t>Gift Restriction Rules</a:t>
            </a:r>
            <a:br>
              <a:rPr lang="en-US" sz="2400" dirty="0">
                <a:solidFill>
                  <a:srgbClr val="C00000"/>
                </a:solidFill>
                <a:ea typeface="+mj-ea"/>
                <a:cs typeface="+mj-cs"/>
              </a:rPr>
            </a:br>
            <a:endParaRPr lang="en-US" sz="2000" b="0" i="0" u="sng" strike="noStrike" baseline="0" dirty="0">
              <a:solidFill>
                <a:prstClr val="black"/>
              </a:solidFill>
              <a:latin typeface="Calibri"/>
            </a:endParaRPr>
          </a:p>
          <a:p>
            <a:pPr lvl="0"/>
            <a:r>
              <a:rPr lang="en-US" sz="2000" u="sng" dirty="0">
                <a:solidFill>
                  <a:srgbClr val="001CA8"/>
                </a:solidFill>
              </a:rPr>
              <a:t>Section 23(b)(3)</a:t>
            </a:r>
            <a:r>
              <a:rPr lang="en-US" sz="2000" dirty="0">
                <a:solidFill>
                  <a:prstClr val="black"/>
                </a:solidFill>
              </a:rPr>
              <a:t>- Standards of Conduct: gifts valued at less than $50 are not prohibited, but if the receipt of a gift creates the appearance that the town employee could be improperly influenced in the performance of official duties, a written disclosure is required.</a:t>
            </a:r>
          </a:p>
        </p:txBody>
      </p:sp>
    </p:spTree>
    <p:extLst>
      <p:ext uri="{BB962C8B-B14F-4D97-AF65-F5344CB8AC3E}">
        <p14:creationId xmlns:p14="http://schemas.microsoft.com/office/powerpoint/2010/main" val="4213164677"/>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0" i="0" u="none" strike="noStrike" baseline="0" dirty="0">
                <a:solidFill>
                  <a:prstClr val="black"/>
                </a:solidFill>
                <a:latin typeface="Calibri"/>
              </a:rPr>
              <a:t>State Ethics Commission</a:t>
            </a:r>
            <a:br>
              <a:rPr lang="en-US" b="0" i="0" u="none" strike="noStrike" baseline="0" dirty="0">
                <a:solidFill>
                  <a:prstClr val="black"/>
                </a:solidFill>
                <a:latin typeface="Calibri"/>
              </a:rPr>
            </a:br>
            <a:endParaRPr lang="en-US" sz="2800" b="1" dirty="0">
              <a:solidFill>
                <a:srgbClr val="C00000"/>
              </a:solidFill>
              <a:effectLst/>
              <a:latin typeface="Calibri"/>
            </a:endParaRPr>
          </a:p>
        </p:txBody>
      </p:sp>
      <p:sp>
        <p:nvSpPr>
          <p:cNvPr id="3" name="Text Placeholder 2"/>
          <p:cNvSpPr>
            <a:spLocks noGrp="1"/>
          </p:cNvSpPr>
          <p:nvPr>
            <p:ph sz="half" idx="1"/>
          </p:nvPr>
        </p:nvSpPr>
        <p:spPr>
          <a:xfrm>
            <a:off x="609600" y="1273313"/>
            <a:ext cx="8001000" cy="3086100"/>
          </a:xfrm>
        </p:spPr>
        <p:txBody>
          <a:bodyPr>
            <a:normAutofit lnSpcReduction="10000"/>
          </a:bodyPr>
          <a:lstStyle/>
          <a:p>
            <a:pPr marL="0" indent="0">
              <a:lnSpc>
                <a:spcPct val="110000"/>
              </a:lnSpc>
              <a:buNone/>
            </a:pPr>
            <a:r>
              <a:rPr lang="en-US" sz="2400" b="1" dirty="0">
                <a:solidFill>
                  <a:srgbClr val="C00000"/>
                </a:solidFill>
                <a:ea typeface="+mj-ea"/>
                <a:cs typeface="+mj-cs"/>
              </a:rPr>
              <a:t>Gifts That May Be Prohibited </a:t>
            </a:r>
          </a:p>
          <a:p>
            <a:pPr lvl="1">
              <a:lnSpc>
                <a:spcPct val="110000"/>
              </a:lnSpc>
              <a:buFont typeface="Arial" panose="020B0604020202020204" pitchFamily="34" charset="0"/>
              <a:buChar char="•"/>
            </a:pPr>
            <a:r>
              <a:rPr lang="en-US" sz="2000" b="0" i="0" u="none" strike="noStrike" baseline="0" dirty="0">
                <a:solidFill>
                  <a:prstClr val="black"/>
                </a:solidFill>
                <a:latin typeface="Calibri"/>
              </a:rPr>
              <a:t>Meals</a:t>
            </a:r>
          </a:p>
          <a:p>
            <a:pPr lvl="1">
              <a:buFont typeface="Arial" panose="020B0604020202020204" pitchFamily="34" charset="0"/>
              <a:buChar char="•"/>
            </a:pPr>
            <a:r>
              <a:rPr lang="en-US" sz="2000" b="0" i="0" u="none" strike="noStrike" baseline="0" dirty="0">
                <a:solidFill>
                  <a:prstClr val="black"/>
                </a:solidFill>
                <a:latin typeface="Calibri"/>
              </a:rPr>
              <a:t>Event Tickets  (</a:t>
            </a:r>
            <a:r>
              <a:rPr lang="en-US" sz="2000" b="0" i="0" u="none" strike="noStrike" baseline="0" dirty="0">
                <a:solidFill>
                  <a:srgbClr val="001CA8"/>
                </a:solidFill>
                <a:latin typeface="Calibri"/>
              </a:rPr>
              <a:t>Advisory 04-1</a:t>
            </a:r>
            <a:r>
              <a:rPr lang="en-US" sz="2000" b="0" i="0" u="none" strike="noStrike" baseline="0" dirty="0">
                <a:solidFill>
                  <a:prstClr val="black"/>
                </a:solidFill>
                <a:latin typeface="Calibri"/>
              </a:rPr>
              <a:t>)</a:t>
            </a:r>
          </a:p>
          <a:p>
            <a:pPr lvl="1">
              <a:buFont typeface="Arial" panose="020B0604020202020204" pitchFamily="34" charset="0"/>
              <a:buChar char="•"/>
            </a:pPr>
            <a:r>
              <a:rPr lang="en-US" sz="2000" b="0" i="0" u="none" strike="noStrike" baseline="0" dirty="0">
                <a:solidFill>
                  <a:prstClr val="black"/>
                </a:solidFill>
                <a:latin typeface="Calibri"/>
              </a:rPr>
              <a:t>Free Travel or Expense Reimbursements</a:t>
            </a:r>
          </a:p>
          <a:p>
            <a:pPr lvl="1">
              <a:buFont typeface="Arial" panose="020B0604020202020204" pitchFamily="34" charset="0"/>
              <a:buChar char="•"/>
            </a:pPr>
            <a:r>
              <a:rPr lang="en-US" sz="2000" b="0" i="0" u="none" strike="noStrike" baseline="0" dirty="0">
                <a:solidFill>
                  <a:prstClr val="black"/>
                </a:solidFill>
                <a:latin typeface="Calibri"/>
              </a:rPr>
              <a:t>Gift Certificates</a:t>
            </a:r>
          </a:p>
          <a:p>
            <a:pPr lvl="1">
              <a:buFont typeface="Arial" panose="020B0604020202020204" pitchFamily="34" charset="0"/>
              <a:buChar char="•"/>
            </a:pPr>
            <a:r>
              <a:rPr lang="en-US" sz="2000" dirty="0">
                <a:solidFill>
                  <a:prstClr val="black"/>
                </a:solidFill>
              </a:rPr>
              <a:t>Floral Arrangements/Fruit Baskets</a:t>
            </a:r>
          </a:p>
          <a:p>
            <a:pPr lvl="1">
              <a:buFont typeface="Arial" panose="020B0604020202020204" pitchFamily="34" charset="0"/>
              <a:buChar char="•"/>
            </a:pPr>
            <a:r>
              <a:rPr lang="en-US" sz="2000" dirty="0">
                <a:solidFill>
                  <a:prstClr val="black"/>
                </a:solidFill>
              </a:rPr>
              <a:t>Lottery Tickets</a:t>
            </a:r>
          </a:p>
          <a:p>
            <a:pPr lvl="1">
              <a:buFont typeface="Arial" panose="020B0604020202020204" pitchFamily="34" charset="0"/>
              <a:buChar char="•"/>
            </a:pPr>
            <a:r>
              <a:rPr lang="en-US" sz="2000" dirty="0">
                <a:solidFill>
                  <a:prstClr val="black"/>
                </a:solidFill>
              </a:rPr>
              <a:t>Gifts offered through sales promotions</a:t>
            </a:r>
          </a:p>
          <a:p>
            <a:endParaRPr lang="en-US" sz="2000" b="0" i="0" u="none" strike="noStrike" baseline="0" dirty="0">
              <a:solidFill>
                <a:prstClr val="black"/>
              </a:solidFill>
              <a:latin typeface="Calibri"/>
            </a:endParaRPr>
          </a:p>
        </p:txBody>
      </p:sp>
      <p:pic>
        <p:nvPicPr>
          <p:cNvPr id="4" name="Picture 2" descr="http://hobnobfolsom.com/wp-content/uploads/sites/48/2015/07/Tap-folsom-Tickets.jpg">
            <a:extLst>
              <a:ext uri="{FF2B5EF4-FFF2-40B4-BE49-F238E27FC236}">
                <a16:creationId xmlns:a16="http://schemas.microsoft.com/office/drawing/2014/main" id="{26CADA34-B7CD-42A7-901B-10A3A50F2ED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1504950"/>
            <a:ext cx="1799167" cy="838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48F724D-D012-450C-B15E-041B50988B4B}"/>
              </a:ext>
            </a:extLst>
          </p:cNvPr>
          <p:cNvPicPr>
            <a:picLocks noChangeAspect="1"/>
          </p:cNvPicPr>
          <p:nvPr/>
        </p:nvPicPr>
        <p:blipFill>
          <a:blip r:embed="rId3"/>
          <a:stretch>
            <a:fillRect/>
          </a:stretch>
        </p:blipFill>
        <p:spPr>
          <a:xfrm>
            <a:off x="6553200" y="2495550"/>
            <a:ext cx="1799167" cy="990600"/>
          </a:xfrm>
          <a:prstGeom prst="rect">
            <a:avLst/>
          </a:prstGeom>
        </p:spPr>
      </p:pic>
      <p:pic>
        <p:nvPicPr>
          <p:cNvPr id="6" name="Picture 5">
            <a:extLst>
              <a:ext uri="{FF2B5EF4-FFF2-40B4-BE49-F238E27FC236}">
                <a16:creationId xmlns:a16="http://schemas.microsoft.com/office/drawing/2014/main" id="{8E47C97F-AAB9-47AD-9A82-06CF64EE62EC}"/>
              </a:ext>
            </a:extLst>
          </p:cNvPr>
          <p:cNvPicPr>
            <a:picLocks noChangeAspect="1"/>
          </p:cNvPicPr>
          <p:nvPr/>
        </p:nvPicPr>
        <p:blipFill>
          <a:blip r:embed="rId4"/>
          <a:stretch>
            <a:fillRect/>
          </a:stretch>
        </p:blipFill>
        <p:spPr>
          <a:xfrm>
            <a:off x="6553200" y="3562350"/>
            <a:ext cx="1799166" cy="797063"/>
          </a:xfrm>
          <a:prstGeom prst="rect">
            <a:avLst/>
          </a:prstGeom>
        </p:spPr>
      </p:pic>
    </p:spTree>
    <p:extLst>
      <p:ext uri="{BB962C8B-B14F-4D97-AF65-F5344CB8AC3E}">
        <p14:creationId xmlns:p14="http://schemas.microsoft.com/office/powerpoint/2010/main" val="1147516994"/>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sz="3600" b="0" i="0" u="none" strike="noStrike" baseline="0" dirty="0">
                <a:solidFill>
                  <a:prstClr val="black"/>
                </a:solidFill>
                <a:latin typeface="Calibri"/>
              </a:rPr>
              <a:t>State Ethics Commission</a:t>
            </a:r>
            <a:br>
              <a:rPr lang="en-US" b="0" i="0" u="none" strike="noStrike" baseline="0" dirty="0">
                <a:solidFill>
                  <a:prstClr val="black"/>
                </a:solidFill>
                <a:latin typeface="Calibri"/>
              </a:rPr>
            </a:br>
            <a:endParaRPr lang="en-US" sz="2400" b="1" i="0" u="none" strike="noStrike" baseline="0" dirty="0">
              <a:solidFill>
                <a:srgbClr val="C00000"/>
              </a:solidFill>
              <a:effectLst/>
              <a:latin typeface="Calibri"/>
            </a:endParaRPr>
          </a:p>
        </p:txBody>
      </p:sp>
      <p:sp>
        <p:nvSpPr>
          <p:cNvPr id="3" name="Text Placeholder 2"/>
          <p:cNvSpPr>
            <a:spLocks noGrp="1"/>
          </p:cNvSpPr>
          <p:nvPr>
            <p:ph type="body" idx="1"/>
          </p:nvPr>
        </p:nvSpPr>
        <p:spPr/>
        <p:txBody>
          <a:bodyPr>
            <a:normAutofit/>
          </a:bodyPr>
          <a:lstStyle/>
          <a:p>
            <a:pPr marL="0" lvl="0" indent="0">
              <a:buNone/>
            </a:pPr>
            <a:r>
              <a:rPr lang="en-US" sz="2400" b="1" dirty="0">
                <a:solidFill>
                  <a:srgbClr val="C00000"/>
                </a:solidFill>
                <a:ea typeface="+mj-ea"/>
                <a:cs typeface="+mj-cs"/>
              </a:rPr>
              <a:t>Regulatory Exemptions related to Gift Restrictions</a:t>
            </a:r>
            <a:endParaRPr lang="en-US" sz="2000" b="0" i="0" u="none" strike="noStrike" baseline="0" dirty="0">
              <a:solidFill>
                <a:srgbClr val="001CA8"/>
              </a:solidFill>
              <a:latin typeface="Calibri"/>
            </a:endParaRPr>
          </a:p>
          <a:p>
            <a:pPr marL="517922" lvl="2" indent="0">
              <a:buNone/>
            </a:pPr>
            <a:r>
              <a:rPr lang="en-US" sz="1800" i="0" dirty="0">
                <a:solidFill>
                  <a:prstClr val="black"/>
                </a:solidFill>
              </a:rPr>
              <a:t>(Disclosure and Prior Approval Required in Certain Circumstances) </a:t>
            </a:r>
          </a:p>
          <a:p>
            <a:pPr lvl="3">
              <a:buFont typeface="Arial" panose="020B0604020202020204" pitchFamily="34" charset="0"/>
              <a:buChar char="•"/>
            </a:pPr>
            <a:r>
              <a:rPr lang="en-US" dirty="0">
                <a:solidFill>
                  <a:prstClr val="black"/>
                </a:solidFill>
              </a:rPr>
              <a:t>Travel Expenses where the purpose of the travel serves a legitimate public purpose</a:t>
            </a:r>
          </a:p>
          <a:p>
            <a:pPr lvl="3">
              <a:buFont typeface="Arial" panose="020B0604020202020204" pitchFamily="34" charset="0"/>
              <a:buChar char="•"/>
            </a:pPr>
            <a:r>
              <a:rPr lang="en-US" dirty="0">
                <a:solidFill>
                  <a:prstClr val="black"/>
                </a:solidFill>
              </a:rPr>
              <a:t>Incidental Hospitality that serves a public purpose</a:t>
            </a:r>
          </a:p>
          <a:p>
            <a:pPr lvl="3">
              <a:buFont typeface="Arial" panose="020B0604020202020204" pitchFamily="34" charset="0"/>
              <a:buChar char="•"/>
            </a:pPr>
            <a:r>
              <a:rPr lang="en-US" dirty="0">
                <a:solidFill>
                  <a:prstClr val="black"/>
                </a:solidFill>
              </a:rPr>
              <a:t>Random Drawings</a:t>
            </a:r>
          </a:p>
          <a:p>
            <a:pPr lvl="3">
              <a:buFont typeface="Arial" panose="020B0604020202020204" pitchFamily="34" charset="0"/>
              <a:buChar char="•"/>
            </a:pPr>
            <a:r>
              <a:rPr lang="en-US" dirty="0">
                <a:solidFill>
                  <a:prstClr val="black"/>
                </a:solidFill>
              </a:rPr>
              <a:t>Unsolicited Perishable Items</a:t>
            </a:r>
          </a:p>
          <a:p>
            <a:pPr marR="0" lvl="0" rtl="0"/>
            <a:endParaRPr lang="en-US" sz="2400" b="0" i="0" u="none" strike="noStrike" baseline="0" dirty="0">
              <a:solidFill>
                <a:srgbClr val="C00000"/>
              </a:solidFill>
              <a:latin typeface="Calibri"/>
            </a:endParaRPr>
          </a:p>
        </p:txBody>
      </p:sp>
    </p:spTree>
    <p:extLst>
      <p:ext uri="{BB962C8B-B14F-4D97-AF65-F5344CB8AC3E}">
        <p14:creationId xmlns:p14="http://schemas.microsoft.com/office/powerpoint/2010/main" val="3651223627"/>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sz="3600" b="0" i="0" u="none" strike="noStrike" baseline="0" dirty="0">
                <a:solidFill>
                  <a:prstClr val="black"/>
                </a:solidFill>
                <a:latin typeface="Calibri"/>
              </a:rPr>
              <a:t>State Ethics Commission</a:t>
            </a:r>
            <a:br>
              <a:rPr lang="en-US" b="0" i="0" u="none" strike="noStrike" baseline="0" dirty="0">
                <a:solidFill>
                  <a:prstClr val="black"/>
                </a:solidFill>
                <a:latin typeface="Calibri"/>
              </a:rPr>
            </a:br>
            <a:endParaRPr lang="en-US" sz="2400" b="1" i="0" u="none" strike="noStrike" baseline="0" dirty="0">
              <a:solidFill>
                <a:srgbClr val="C00000"/>
              </a:solidFill>
              <a:effectLst/>
              <a:latin typeface="Calibri"/>
            </a:endParaRPr>
          </a:p>
        </p:txBody>
      </p:sp>
      <p:sp>
        <p:nvSpPr>
          <p:cNvPr id="3" name="Text Placeholder 2"/>
          <p:cNvSpPr>
            <a:spLocks noGrp="1"/>
          </p:cNvSpPr>
          <p:nvPr>
            <p:ph type="body" idx="1"/>
          </p:nvPr>
        </p:nvSpPr>
        <p:spPr/>
        <p:txBody>
          <a:bodyPr>
            <a:normAutofit/>
          </a:bodyPr>
          <a:lstStyle/>
          <a:p>
            <a:pPr marL="0" lvl="0" indent="0">
              <a:buNone/>
            </a:pPr>
            <a:r>
              <a:rPr lang="en-US" sz="2400" b="1" dirty="0">
                <a:solidFill>
                  <a:srgbClr val="C00000"/>
                </a:solidFill>
                <a:ea typeface="+mj-ea"/>
                <a:cs typeface="+mj-cs"/>
              </a:rPr>
              <a:t>Regulatory Exemptions related to Gift Restrictions</a:t>
            </a:r>
            <a:endParaRPr lang="en-US" sz="2000" b="0" i="0" u="none" strike="noStrike" baseline="0" dirty="0">
              <a:solidFill>
                <a:srgbClr val="001CA8"/>
              </a:solidFill>
              <a:latin typeface="Calibri"/>
            </a:endParaRPr>
          </a:p>
          <a:p>
            <a:pPr marL="517922" lvl="2" indent="0">
              <a:buNone/>
            </a:pPr>
            <a:r>
              <a:rPr lang="en-US" sz="1800" i="0" dirty="0">
                <a:solidFill>
                  <a:prstClr val="black"/>
                </a:solidFill>
              </a:rPr>
              <a:t>(Disclosure and Prior Approval Required in Certain Circumstances) </a:t>
            </a:r>
          </a:p>
          <a:p>
            <a:pPr lvl="3">
              <a:buFont typeface="Arial" panose="020B0604020202020204" pitchFamily="34" charset="0"/>
              <a:buChar char="•"/>
            </a:pPr>
            <a:r>
              <a:rPr lang="en-US" dirty="0">
                <a:solidFill>
                  <a:prstClr val="black"/>
                </a:solidFill>
              </a:rPr>
              <a:t>Passes to School Events Provided by the School District</a:t>
            </a:r>
          </a:p>
          <a:p>
            <a:pPr lvl="3">
              <a:buFont typeface="Arial" panose="020B0604020202020204" pitchFamily="34" charset="0"/>
              <a:buChar char="•"/>
            </a:pPr>
            <a:r>
              <a:rPr lang="en-US" dirty="0">
                <a:solidFill>
                  <a:prstClr val="black"/>
                </a:solidFill>
              </a:rPr>
              <a:t>Class Gifts to Teachers</a:t>
            </a:r>
          </a:p>
          <a:p>
            <a:pPr lvl="3">
              <a:buFont typeface="Arial" panose="020B0604020202020204" pitchFamily="34" charset="0"/>
              <a:buChar char="•"/>
            </a:pPr>
            <a:r>
              <a:rPr lang="en-US" dirty="0">
                <a:solidFill>
                  <a:prstClr val="black"/>
                </a:solidFill>
              </a:rPr>
              <a:t>Public Employee Discounts and Waived Membership Fees </a:t>
            </a:r>
          </a:p>
          <a:p>
            <a:pPr lvl="3">
              <a:buFont typeface="Arial" panose="020B0604020202020204" pitchFamily="34" charset="0"/>
              <a:buChar char="•"/>
            </a:pPr>
            <a:r>
              <a:rPr lang="en-US" dirty="0">
                <a:solidFill>
                  <a:prstClr val="black"/>
                </a:solidFill>
              </a:rPr>
              <a:t>Gifts Among Public Employees</a:t>
            </a:r>
          </a:p>
          <a:p>
            <a:pPr lvl="3">
              <a:buFont typeface="Arial" panose="020B0604020202020204" pitchFamily="34" charset="0"/>
              <a:buChar char="•"/>
            </a:pPr>
            <a:r>
              <a:rPr lang="en-US" dirty="0">
                <a:solidFill>
                  <a:prstClr val="black"/>
                </a:solidFill>
              </a:rPr>
              <a:t>Retirement Gifts</a:t>
            </a:r>
          </a:p>
          <a:p>
            <a:pPr marR="0" lvl="0" rtl="0"/>
            <a:endParaRPr lang="en-US" sz="2400" b="0" i="0" u="none" strike="noStrike" baseline="0" dirty="0">
              <a:solidFill>
                <a:srgbClr val="C00000"/>
              </a:solidFill>
              <a:latin typeface="Calibri"/>
            </a:endParaRPr>
          </a:p>
        </p:txBody>
      </p:sp>
    </p:spTree>
    <p:extLst>
      <p:ext uri="{BB962C8B-B14F-4D97-AF65-F5344CB8AC3E}">
        <p14:creationId xmlns:p14="http://schemas.microsoft.com/office/powerpoint/2010/main" val="1188767839"/>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sz="3600" b="0" i="0" u="none" strike="noStrike" baseline="0" dirty="0">
                <a:solidFill>
                  <a:prstClr val="black"/>
                </a:solidFill>
                <a:latin typeface="Calibri"/>
              </a:rPr>
              <a:t>State Ethics Commission</a:t>
            </a:r>
            <a:endParaRPr lang="en-US" sz="3600" b="1" i="0" u="none" strike="noStrike" baseline="0" dirty="0">
              <a:solidFill>
                <a:srgbClr val="C00000"/>
              </a:solidFill>
              <a:effectLst/>
              <a:latin typeface="Calibri"/>
            </a:endParaRPr>
          </a:p>
        </p:txBody>
      </p:sp>
      <p:sp>
        <p:nvSpPr>
          <p:cNvPr id="3" name="Text Placeholder 2"/>
          <p:cNvSpPr>
            <a:spLocks noGrp="1"/>
          </p:cNvSpPr>
          <p:nvPr>
            <p:ph type="body" idx="1"/>
          </p:nvPr>
        </p:nvSpPr>
        <p:spPr>
          <a:xfrm>
            <a:off x="388620" y="1123950"/>
            <a:ext cx="8366760" cy="3200400"/>
          </a:xfrm>
        </p:spPr>
        <p:txBody>
          <a:bodyPr>
            <a:normAutofit/>
          </a:bodyPr>
          <a:lstStyle/>
          <a:p>
            <a:pPr marL="0" lvl="0" indent="0">
              <a:buNone/>
            </a:pPr>
            <a:r>
              <a:rPr lang="en-US" sz="2400" b="1" u="sng" dirty="0">
                <a:solidFill>
                  <a:srgbClr val="C00000"/>
                </a:solidFill>
                <a:ea typeface="+mj-ea"/>
                <a:cs typeface="+mj-cs"/>
              </a:rPr>
              <a:t>Nepotism/Self-Dealing</a:t>
            </a:r>
            <a:endParaRPr lang="en-US" sz="2000" b="0" i="0" u="sng" strike="noStrike" baseline="0" dirty="0">
              <a:solidFill>
                <a:prstClr val="black"/>
              </a:solidFill>
              <a:latin typeface="Calibri"/>
            </a:endParaRPr>
          </a:p>
          <a:p>
            <a:pPr marL="0" marR="0" lvl="0" indent="0" rtl="0">
              <a:buNone/>
            </a:pPr>
            <a:r>
              <a:rPr lang="en-US" sz="2000" b="0" i="0" u="none" strike="noStrike" baseline="0" dirty="0">
                <a:solidFill>
                  <a:prstClr val="black"/>
                </a:solidFill>
                <a:latin typeface="Calibri"/>
              </a:rPr>
              <a:t>A town employee </a:t>
            </a:r>
            <a:r>
              <a:rPr lang="en-US" sz="2000" b="1" i="0" u="none" strike="noStrike" baseline="0" dirty="0">
                <a:solidFill>
                  <a:prstClr val="black"/>
                </a:solidFill>
                <a:latin typeface="Calibri"/>
              </a:rPr>
              <a:t>may not participate </a:t>
            </a:r>
            <a:r>
              <a:rPr lang="en-US" sz="2000" b="0" i="0" u="none" strike="noStrike" baseline="0" dirty="0">
                <a:solidFill>
                  <a:prstClr val="black"/>
                </a:solidFill>
                <a:latin typeface="Calibri"/>
              </a:rPr>
              <a:t>in matters in which he, his immediate family, a partner, a business organization with which he has certain affiliations or someone with whom he is negotiating for prospective employment </a:t>
            </a:r>
            <a:r>
              <a:rPr lang="en-US" sz="2000" b="1" i="0" u="none" strike="noStrike" baseline="0" dirty="0">
                <a:solidFill>
                  <a:prstClr val="black"/>
                </a:solidFill>
                <a:latin typeface="Calibri"/>
              </a:rPr>
              <a:t>has a financial interest</a:t>
            </a:r>
            <a:r>
              <a:rPr lang="en-US" sz="2000" b="0" i="0" u="none" strike="noStrike" baseline="0" dirty="0">
                <a:solidFill>
                  <a:prstClr val="black"/>
                </a:solidFill>
                <a:latin typeface="Calibri"/>
              </a:rPr>
              <a:t>.</a:t>
            </a:r>
          </a:p>
          <a:p>
            <a:pPr marL="800100" lvl="2" indent="-285750">
              <a:buFont typeface="Arial" panose="020B0604020202020204" pitchFamily="34" charset="0"/>
              <a:buChar char="•"/>
            </a:pPr>
            <a:r>
              <a:rPr lang="en-US" sz="1800" i="0" dirty="0">
                <a:solidFill>
                  <a:prstClr val="black"/>
                </a:solidFill>
              </a:rPr>
              <a:t>Disclosure filed with the appointing authority/Determination by the appointing authority</a:t>
            </a:r>
          </a:p>
          <a:p>
            <a:pPr marL="800100" lvl="2" indent="-285750">
              <a:buFont typeface="Arial" panose="020B0604020202020204" pitchFamily="34" charset="0"/>
              <a:buChar char="•"/>
            </a:pPr>
            <a:r>
              <a:rPr lang="en-US" sz="1800" i="0" dirty="0">
                <a:solidFill>
                  <a:prstClr val="black"/>
                </a:solidFill>
              </a:rPr>
              <a:t>No exemption available for elected town officials</a:t>
            </a:r>
          </a:p>
          <a:p>
            <a:pPr marL="800100" lvl="2" indent="-285750">
              <a:buFont typeface="Arial" panose="020B0604020202020204" pitchFamily="34" charset="0"/>
              <a:buChar char="•"/>
            </a:pPr>
            <a:r>
              <a:rPr lang="en-US" sz="1800" i="0" dirty="0">
                <a:solidFill>
                  <a:prstClr val="black"/>
                </a:solidFill>
              </a:rPr>
              <a:t>Financial interests of town employees who are abutters or competitors</a:t>
            </a:r>
          </a:p>
          <a:p>
            <a:pPr marL="0" marR="0" lvl="0" indent="0" rtl="0">
              <a:buNone/>
            </a:pPr>
            <a:endParaRPr lang="en-US" sz="2000" b="0" i="0" u="none" strike="noStrike" baseline="0" dirty="0">
              <a:solidFill>
                <a:prstClr val="black"/>
              </a:solidFill>
              <a:latin typeface="Calibri"/>
            </a:endParaRPr>
          </a:p>
        </p:txBody>
      </p:sp>
    </p:spTree>
    <p:extLst>
      <p:ext uri="{BB962C8B-B14F-4D97-AF65-F5344CB8AC3E}">
        <p14:creationId xmlns:p14="http://schemas.microsoft.com/office/powerpoint/2010/main" val="1363730385"/>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308881"/>
            <a:ext cx="8366760" cy="1196045"/>
          </a:xfrm>
        </p:spPr>
        <p:txBody>
          <a:bodyPr>
            <a:normAutofit/>
          </a:bodyPr>
          <a:lstStyle/>
          <a:p>
            <a:pPr marR="0" rtl="0"/>
            <a:r>
              <a:rPr lang="en-US" sz="3600" b="0" i="0" u="none" strike="noStrike" baseline="0" dirty="0">
                <a:solidFill>
                  <a:prstClr val="black"/>
                </a:solidFill>
                <a:latin typeface="Calibri"/>
              </a:rPr>
              <a:t>State Ethics Commission</a:t>
            </a:r>
            <a:br>
              <a:rPr lang="en-US" b="0" i="0" u="none" strike="noStrike" baseline="0" dirty="0">
                <a:solidFill>
                  <a:prstClr val="black"/>
                </a:solidFill>
                <a:latin typeface="Calibri"/>
              </a:rPr>
            </a:br>
            <a:endParaRPr lang="en-US" sz="2400" b="1" i="0" u="none" strike="noStrike" baseline="0" dirty="0">
              <a:effectLst/>
              <a:latin typeface="Calibri"/>
            </a:endParaRPr>
          </a:p>
        </p:txBody>
      </p:sp>
      <p:grpSp>
        <p:nvGrpSpPr>
          <p:cNvPr id="4" name="Group 26"/>
          <p:cNvGrpSpPr>
            <a:grpSpLocks/>
          </p:cNvGrpSpPr>
          <p:nvPr/>
        </p:nvGrpSpPr>
        <p:grpSpPr bwMode="auto">
          <a:xfrm>
            <a:off x="762000" y="1962150"/>
            <a:ext cx="7620000" cy="2286000"/>
            <a:chOff x="624" y="1920"/>
            <a:chExt cx="4800" cy="1536"/>
          </a:xfrm>
        </p:grpSpPr>
        <p:sp>
          <p:nvSpPr>
            <p:cNvPr id="17" name="Line 25"/>
            <p:cNvSpPr>
              <a:spLocks noChangeShapeType="1"/>
            </p:cNvSpPr>
            <p:nvPr/>
          </p:nvSpPr>
          <p:spPr bwMode="auto">
            <a:xfrm>
              <a:off x="4464" y="2688"/>
              <a:ext cx="288" cy="0"/>
            </a:xfrm>
            <a:prstGeom prst="line">
              <a:avLst/>
            </a:prstGeom>
            <a:solidFill>
              <a:schemeClr val="accent6">
                <a:lumMod val="50000"/>
              </a:schemeClr>
            </a:solidFill>
            <a:ln w="38100">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a:endParaRPr lang="en-US" b="1">
                <a:solidFill>
                  <a:schemeClr val="bg1"/>
                </a:solidFill>
                <a:latin typeface="Times New Roman" pitchFamily="18" charset="0"/>
              </a:endParaRPr>
            </a:p>
          </p:txBody>
        </p:sp>
        <p:sp>
          <p:nvSpPr>
            <p:cNvPr id="5" name="Rectangle 9"/>
            <p:cNvSpPr>
              <a:spLocks noChangeArrowheads="1"/>
            </p:cNvSpPr>
            <p:nvPr/>
          </p:nvSpPr>
          <p:spPr bwMode="auto">
            <a:xfrm>
              <a:off x="1776" y="1920"/>
              <a:ext cx="2592" cy="240"/>
            </a:xfrm>
            <a:prstGeom prst="rect">
              <a:avLst/>
            </a:prstGeom>
            <a:solidFill>
              <a:srgbClr val="001CA8"/>
            </a:solidFill>
            <a:ln>
              <a:headEnd/>
              <a:tailEnd/>
            </a:ln>
            <a:effectLst>
              <a:outerShdw blurRad="190500" dist="127000" dir="2700000" algn="tl" rotWithShape="0">
                <a:prstClr val="black">
                  <a:alpha val="25000"/>
                </a:prstClr>
              </a:outerShdw>
            </a:effectLst>
          </p:spPr>
          <p:style>
            <a:lnRef idx="0">
              <a:schemeClr val="accent1"/>
            </a:lnRef>
            <a:fillRef idx="3">
              <a:schemeClr val="accent1"/>
            </a:fillRef>
            <a:effectRef idx="3">
              <a:schemeClr val="accent1"/>
            </a:effectRef>
            <a:fontRef idx="minor">
              <a:schemeClr val="lt1"/>
            </a:fontRef>
          </p:style>
          <p:txBody>
            <a:bodyPr wrap="none" anchor="ctr"/>
            <a:lstStyle/>
            <a:p>
              <a:pPr algn="ctr"/>
              <a:r>
                <a:rPr lang="en-US" b="1" dirty="0">
                  <a:solidFill>
                    <a:schemeClr val="bg1"/>
                  </a:solidFill>
                </a:rPr>
                <a:t>Both Sets of Parents</a:t>
              </a:r>
            </a:p>
          </p:txBody>
        </p:sp>
        <p:sp>
          <p:nvSpPr>
            <p:cNvPr id="6" name="Rectangle 11"/>
            <p:cNvSpPr>
              <a:spLocks noChangeArrowheads="1"/>
            </p:cNvSpPr>
            <p:nvPr/>
          </p:nvSpPr>
          <p:spPr bwMode="auto">
            <a:xfrm>
              <a:off x="1680" y="2400"/>
              <a:ext cx="1200" cy="576"/>
            </a:xfrm>
            <a:prstGeom prst="rect">
              <a:avLst/>
            </a:prstGeom>
            <a:solidFill>
              <a:srgbClr val="001CA8"/>
            </a:solidFill>
            <a:ln>
              <a:headEnd/>
              <a:tailEnd/>
            </a:ln>
            <a:effectLst>
              <a:outerShdw blurRad="190500" dist="127000" dir="2700000" algn="tl" rotWithShape="0">
                <a:prstClr val="black">
                  <a:alpha val="25000"/>
                </a:prstClr>
              </a:outerShdw>
            </a:effectLst>
          </p:spPr>
          <p:style>
            <a:lnRef idx="0">
              <a:schemeClr val="accent1"/>
            </a:lnRef>
            <a:fillRef idx="3">
              <a:schemeClr val="accent1"/>
            </a:fillRef>
            <a:effectRef idx="3">
              <a:schemeClr val="accent1"/>
            </a:effectRef>
            <a:fontRef idx="minor">
              <a:schemeClr val="lt1"/>
            </a:fontRef>
          </p:style>
          <p:txBody>
            <a:bodyPr wrap="none" anchor="ctr"/>
            <a:lstStyle/>
            <a:p>
              <a:pPr algn="ctr"/>
              <a:r>
                <a:rPr lang="en-US" b="1" dirty="0">
                  <a:solidFill>
                    <a:schemeClr val="bg1"/>
                  </a:solidFill>
                </a:rPr>
                <a:t>You</a:t>
              </a:r>
            </a:p>
          </p:txBody>
        </p:sp>
        <p:sp>
          <p:nvSpPr>
            <p:cNvPr id="7" name="Rectangle 12"/>
            <p:cNvSpPr>
              <a:spLocks noChangeArrowheads="1"/>
            </p:cNvSpPr>
            <p:nvPr/>
          </p:nvSpPr>
          <p:spPr bwMode="auto">
            <a:xfrm>
              <a:off x="3312" y="2400"/>
              <a:ext cx="1152" cy="576"/>
            </a:xfrm>
            <a:prstGeom prst="rect">
              <a:avLst/>
            </a:prstGeom>
            <a:solidFill>
              <a:srgbClr val="001CA8"/>
            </a:solidFill>
            <a:ln>
              <a:headEnd/>
              <a:tailEnd/>
            </a:ln>
            <a:effectLst>
              <a:outerShdw blurRad="190500" dist="127000" dir="2700000" algn="tl" rotWithShape="0">
                <a:prstClr val="black">
                  <a:alpha val="25000"/>
                </a:prstClr>
              </a:outerShdw>
            </a:effectLst>
          </p:spPr>
          <p:style>
            <a:lnRef idx="0">
              <a:schemeClr val="accent1"/>
            </a:lnRef>
            <a:fillRef idx="3">
              <a:schemeClr val="accent1"/>
            </a:fillRef>
            <a:effectRef idx="3">
              <a:schemeClr val="accent1"/>
            </a:effectRef>
            <a:fontRef idx="minor">
              <a:schemeClr val="lt1"/>
            </a:fontRef>
          </p:style>
          <p:txBody>
            <a:bodyPr wrap="none" anchor="ctr"/>
            <a:lstStyle/>
            <a:p>
              <a:pPr algn="ctr"/>
              <a:r>
                <a:rPr lang="en-US" b="1" dirty="0">
                  <a:solidFill>
                    <a:schemeClr val="bg1"/>
                  </a:solidFill>
                </a:rPr>
                <a:t>Your Spouse</a:t>
              </a:r>
            </a:p>
          </p:txBody>
        </p:sp>
        <p:sp>
          <p:nvSpPr>
            <p:cNvPr id="8" name="Rectangle 13"/>
            <p:cNvSpPr>
              <a:spLocks noChangeArrowheads="1"/>
            </p:cNvSpPr>
            <p:nvPr/>
          </p:nvSpPr>
          <p:spPr bwMode="auto">
            <a:xfrm>
              <a:off x="1776" y="3216"/>
              <a:ext cx="2544" cy="240"/>
            </a:xfrm>
            <a:prstGeom prst="rect">
              <a:avLst/>
            </a:prstGeom>
            <a:solidFill>
              <a:srgbClr val="001CA8"/>
            </a:solidFill>
            <a:ln>
              <a:headEnd/>
              <a:tailEnd/>
            </a:ln>
            <a:effectLst>
              <a:outerShdw blurRad="190500" dist="127000" dir="2700000" algn="tl" rotWithShape="0">
                <a:prstClr val="black">
                  <a:alpha val="25000"/>
                </a:prstClr>
              </a:outerShdw>
            </a:effectLst>
          </p:spPr>
          <p:style>
            <a:lnRef idx="0">
              <a:schemeClr val="accent1"/>
            </a:lnRef>
            <a:fillRef idx="3">
              <a:schemeClr val="accent1"/>
            </a:fillRef>
            <a:effectRef idx="3">
              <a:schemeClr val="accent1"/>
            </a:effectRef>
            <a:fontRef idx="minor">
              <a:schemeClr val="lt1"/>
            </a:fontRef>
          </p:style>
          <p:txBody>
            <a:bodyPr wrap="none" anchor="ctr"/>
            <a:lstStyle/>
            <a:p>
              <a:pPr algn="ctr"/>
              <a:r>
                <a:rPr lang="en-US" b="1" dirty="0">
                  <a:solidFill>
                    <a:schemeClr val="bg1"/>
                  </a:solidFill>
                </a:rPr>
                <a:t>Your Children</a:t>
              </a:r>
            </a:p>
          </p:txBody>
        </p:sp>
        <p:sp>
          <p:nvSpPr>
            <p:cNvPr id="9" name="Rectangle 14"/>
            <p:cNvSpPr>
              <a:spLocks noChangeArrowheads="1"/>
            </p:cNvSpPr>
            <p:nvPr/>
          </p:nvSpPr>
          <p:spPr bwMode="auto">
            <a:xfrm>
              <a:off x="4752" y="2496"/>
              <a:ext cx="672" cy="384"/>
            </a:xfrm>
            <a:prstGeom prst="rect">
              <a:avLst/>
            </a:prstGeom>
            <a:solidFill>
              <a:srgbClr val="001CA8"/>
            </a:solidFill>
            <a:ln>
              <a:headEnd/>
              <a:tailEnd/>
            </a:ln>
            <a:effectLst>
              <a:outerShdw blurRad="190500" dist="127000" dir="2700000" algn="tl" rotWithShape="0">
                <a:prstClr val="black">
                  <a:alpha val="25000"/>
                </a:prstClr>
              </a:outerShdw>
            </a:effectLst>
          </p:spPr>
          <p:style>
            <a:lnRef idx="0">
              <a:schemeClr val="accent1"/>
            </a:lnRef>
            <a:fillRef idx="3">
              <a:schemeClr val="accent1"/>
            </a:fillRef>
            <a:effectRef idx="3">
              <a:schemeClr val="accent1"/>
            </a:effectRef>
            <a:fontRef idx="minor">
              <a:schemeClr val="lt1"/>
            </a:fontRef>
          </p:style>
          <p:txBody>
            <a:bodyPr wrap="none" anchor="ctr"/>
            <a:lstStyle/>
            <a:p>
              <a:pPr algn="ctr"/>
              <a:r>
                <a:rPr lang="en-US" b="1" dirty="0">
                  <a:solidFill>
                    <a:schemeClr val="bg1"/>
                  </a:solidFill>
                </a:rPr>
                <a:t>Siblings</a:t>
              </a:r>
            </a:p>
          </p:txBody>
        </p:sp>
        <p:sp>
          <p:nvSpPr>
            <p:cNvPr id="10" name="Rectangle 16"/>
            <p:cNvSpPr>
              <a:spLocks noChangeArrowheads="1"/>
            </p:cNvSpPr>
            <p:nvPr/>
          </p:nvSpPr>
          <p:spPr bwMode="auto">
            <a:xfrm>
              <a:off x="624" y="2544"/>
              <a:ext cx="720" cy="384"/>
            </a:xfrm>
            <a:prstGeom prst="rect">
              <a:avLst/>
            </a:prstGeom>
            <a:solidFill>
              <a:srgbClr val="001CA8"/>
            </a:solidFill>
            <a:ln>
              <a:headEnd/>
              <a:tailEnd/>
            </a:ln>
            <a:effectLst>
              <a:outerShdw blurRad="190500" dist="127000" dir="2700000" algn="tl" rotWithShape="0">
                <a:prstClr val="black">
                  <a:alpha val="25000"/>
                </a:prstClr>
              </a:outerShdw>
            </a:effectLst>
          </p:spPr>
          <p:style>
            <a:lnRef idx="0">
              <a:schemeClr val="accent1"/>
            </a:lnRef>
            <a:fillRef idx="3">
              <a:schemeClr val="accent1"/>
            </a:fillRef>
            <a:effectRef idx="3">
              <a:schemeClr val="accent1"/>
            </a:effectRef>
            <a:fontRef idx="minor">
              <a:schemeClr val="lt1"/>
            </a:fontRef>
          </p:style>
          <p:txBody>
            <a:bodyPr wrap="none" anchor="ctr"/>
            <a:lstStyle/>
            <a:p>
              <a:pPr algn="ctr"/>
              <a:r>
                <a:rPr lang="en-US" b="1" dirty="0">
                  <a:solidFill>
                    <a:schemeClr val="bg1"/>
                  </a:solidFill>
                </a:rPr>
                <a:t>Siblings</a:t>
              </a:r>
            </a:p>
          </p:txBody>
        </p:sp>
        <p:sp>
          <p:nvSpPr>
            <p:cNvPr id="11" name="Line 17"/>
            <p:cNvSpPr>
              <a:spLocks noChangeShapeType="1"/>
            </p:cNvSpPr>
            <p:nvPr/>
          </p:nvSpPr>
          <p:spPr bwMode="auto">
            <a:xfrm>
              <a:off x="2280" y="2160"/>
              <a:ext cx="0" cy="240"/>
            </a:xfrm>
            <a:prstGeom prst="line">
              <a:avLst/>
            </a:prstGeom>
            <a:solidFill>
              <a:schemeClr val="accent6">
                <a:lumMod val="50000"/>
              </a:schemeClr>
            </a:solidFill>
            <a:ln w="38100">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a:endParaRPr lang="en-US" b="1">
                <a:solidFill>
                  <a:schemeClr val="bg1"/>
                </a:solidFill>
                <a:latin typeface="Times New Roman" pitchFamily="18" charset="0"/>
              </a:endParaRPr>
            </a:p>
          </p:txBody>
        </p:sp>
        <p:sp>
          <p:nvSpPr>
            <p:cNvPr id="12" name="Line 18"/>
            <p:cNvSpPr>
              <a:spLocks noChangeShapeType="1"/>
            </p:cNvSpPr>
            <p:nvPr/>
          </p:nvSpPr>
          <p:spPr bwMode="auto">
            <a:xfrm>
              <a:off x="3888" y="2160"/>
              <a:ext cx="0" cy="240"/>
            </a:xfrm>
            <a:prstGeom prst="line">
              <a:avLst/>
            </a:prstGeom>
            <a:solidFill>
              <a:schemeClr val="accent6">
                <a:lumMod val="50000"/>
              </a:schemeClr>
            </a:solidFill>
            <a:ln w="38100">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a:endParaRPr lang="en-US" b="1">
                <a:solidFill>
                  <a:schemeClr val="bg1"/>
                </a:solidFill>
                <a:latin typeface="Times New Roman" pitchFamily="18" charset="0"/>
              </a:endParaRPr>
            </a:p>
          </p:txBody>
        </p:sp>
        <p:sp>
          <p:nvSpPr>
            <p:cNvPr id="13" name="Line 20"/>
            <p:cNvSpPr>
              <a:spLocks noChangeShapeType="1"/>
            </p:cNvSpPr>
            <p:nvPr/>
          </p:nvSpPr>
          <p:spPr bwMode="auto">
            <a:xfrm flipV="1">
              <a:off x="2280" y="2976"/>
              <a:ext cx="0" cy="240"/>
            </a:xfrm>
            <a:prstGeom prst="line">
              <a:avLst/>
            </a:prstGeom>
            <a:solidFill>
              <a:schemeClr val="accent6">
                <a:lumMod val="50000"/>
              </a:schemeClr>
            </a:solidFill>
            <a:ln w="38100">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a:endParaRPr lang="en-US" b="1">
                <a:solidFill>
                  <a:schemeClr val="bg1"/>
                </a:solidFill>
                <a:latin typeface="Times New Roman" pitchFamily="18" charset="0"/>
              </a:endParaRPr>
            </a:p>
          </p:txBody>
        </p:sp>
        <p:sp>
          <p:nvSpPr>
            <p:cNvPr id="14" name="Line 21"/>
            <p:cNvSpPr>
              <a:spLocks noChangeShapeType="1"/>
            </p:cNvSpPr>
            <p:nvPr/>
          </p:nvSpPr>
          <p:spPr bwMode="auto">
            <a:xfrm flipV="1">
              <a:off x="3888" y="2976"/>
              <a:ext cx="0" cy="240"/>
            </a:xfrm>
            <a:prstGeom prst="line">
              <a:avLst/>
            </a:prstGeom>
            <a:solidFill>
              <a:schemeClr val="accent6">
                <a:lumMod val="50000"/>
              </a:schemeClr>
            </a:solidFill>
            <a:ln w="38100">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a:endParaRPr lang="en-US" b="1">
                <a:solidFill>
                  <a:schemeClr val="bg1"/>
                </a:solidFill>
                <a:latin typeface="Times New Roman" pitchFamily="18" charset="0"/>
              </a:endParaRPr>
            </a:p>
          </p:txBody>
        </p:sp>
        <p:sp>
          <p:nvSpPr>
            <p:cNvPr id="15" name="Line 23"/>
            <p:cNvSpPr>
              <a:spLocks noChangeShapeType="1"/>
            </p:cNvSpPr>
            <p:nvPr/>
          </p:nvSpPr>
          <p:spPr bwMode="auto">
            <a:xfrm>
              <a:off x="1344" y="2736"/>
              <a:ext cx="336" cy="0"/>
            </a:xfrm>
            <a:prstGeom prst="line">
              <a:avLst/>
            </a:prstGeom>
            <a:solidFill>
              <a:schemeClr val="accent6">
                <a:lumMod val="50000"/>
              </a:schemeClr>
            </a:solidFill>
            <a:ln w="38100">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a:endParaRPr lang="en-US" b="1">
                <a:solidFill>
                  <a:schemeClr val="bg1"/>
                </a:solidFill>
                <a:latin typeface="Times New Roman" pitchFamily="18" charset="0"/>
              </a:endParaRPr>
            </a:p>
          </p:txBody>
        </p:sp>
        <p:sp>
          <p:nvSpPr>
            <p:cNvPr id="16" name="Line 24"/>
            <p:cNvSpPr>
              <a:spLocks noChangeShapeType="1"/>
            </p:cNvSpPr>
            <p:nvPr/>
          </p:nvSpPr>
          <p:spPr bwMode="auto">
            <a:xfrm>
              <a:off x="2880" y="2688"/>
              <a:ext cx="432" cy="0"/>
            </a:xfrm>
            <a:prstGeom prst="line">
              <a:avLst/>
            </a:prstGeom>
            <a:solidFill>
              <a:schemeClr val="accent6">
                <a:lumMod val="50000"/>
              </a:schemeClr>
            </a:solidFill>
            <a:ln w="38100">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a:endParaRPr lang="en-US" b="1">
                <a:solidFill>
                  <a:schemeClr val="bg1"/>
                </a:solidFill>
                <a:latin typeface="Times New Roman" pitchFamily="18" charset="0"/>
              </a:endParaRPr>
            </a:p>
          </p:txBody>
        </p:sp>
      </p:grpSp>
      <p:sp>
        <p:nvSpPr>
          <p:cNvPr id="3" name="Rectangle 2">
            <a:extLst>
              <a:ext uri="{FF2B5EF4-FFF2-40B4-BE49-F238E27FC236}">
                <a16:creationId xmlns:a16="http://schemas.microsoft.com/office/drawing/2014/main" id="{C9CF86F3-9A41-4016-8CD3-DEE72E68D0E7}"/>
              </a:ext>
            </a:extLst>
          </p:cNvPr>
          <p:cNvSpPr/>
          <p:nvPr/>
        </p:nvSpPr>
        <p:spPr>
          <a:xfrm>
            <a:off x="388620" y="1295980"/>
            <a:ext cx="7993380" cy="461665"/>
          </a:xfrm>
          <a:prstGeom prst="rect">
            <a:avLst/>
          </a:prstGeom>
        </p:spPr>
        <p:txBody>
          <a:bodyPr wrap="square">
            <a:spAutoFit/>
          </a:bodyPr>
          <a:lstStyle/>
          <a:p>
            <a:r>
              <a:rPr lang="en-US" sz="2400" b="1" u="sng" dirty="0">
                <a:solidFill>
                  <a:srgbClr val="C00000"/>
                </a:solidFill>
                <a:ea typeface="+mj-ea"/>
                <a:cs typeface="+mj-cs"/>
              </a:rPr>
              <a:t>Nepotism</a:t>
            </a:r>
            <a:r>
              <a:rPr lang="en-US" sz="2400" b="1" dirty="0">
                <a:solidFill>
                  <a:srgbClr val="C00000"/>
                </a:solidFill>
                <a:ea typeface="+mj-ea"/>
                <a:cs typeface="+mj-cs"/>
              </a:rPr>
              <a:t>: </a:t>
            </a:r>
            <a:r>
              <a:rPr lang="en-US" sz="2400" b="1" dirty="0">
                <a:solidFill>
                  <a:prstClr val="black"/>
                </a:solidFill>
                <a:ea typeface="+mj-ea"/>
                <a:cs typeface="+mj-cs"/>
              </a:rPr>
              <a:t>Definition of Immediate Family Members</a:t>
            </a:r>
            <a:endParaRPr lang="en-US" dirty="0"/>
          </a:p>
        </p:txBody>
      </p:sp>
    </p:spTree>
    <p:extLst>
      <p:ext uri="{BB962C8B-B14F-4D97-AF65-F5344CB8AC3E}">
        <p14:creationId xmlns:p14="http://schemas.microsoft.com/office/powerpoint/2010/main" val="2096483646"/>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308882"/>
            <a:ext cx="8366760" cy="1043668"/>
          </a:xfrm>
        </p:spPr>
        <p:txBody>
          <a:bodyPr>
            <a:normAutofit fontScale="90000"/>
          </a:bodyPr>
          <a:lstStyle/>
          <a:p>
            <a:pPr marR="0" rtl="0"/>
            <a:r>
              <a:rPr lang="en-US" sz="4000" b="0" i="0" u="none" strike="noStrike" baseline="0" dirty="0">
                <a:solidFill>
                  <a:prstClr val="black"/>
                </a:solidFill>
                <a:latin typeface="Calibri"/>
              </a:rPr>
              <a:t>State Ethics Commission</a:t>
            </a:r>
            <a:br>
              <a:rPr lang="en-US" sz="800" b="0" i="0" u="none" strike="noStrike" baseline="0" dirty="0">
                <a:solidFill>
                  <a:prstClr val="black"/>
                </a:solidFill>
                <a:latin typeface="Calibri"/>
              </a:rPr>
            </a:br>
            <a:br>
              <a:rPr lang="en-US" sz="800" b="0" i="0" u="none" strike="noStrike" baseline="0" dirty="0">
                <a:solidFill>
                  <a:prstClr val="black"/>
                </a:solidFill>
                <a:latin typeface="Calibri"/>
              </a:rPr>
            </a:br>
            <a:endParaRPr lang="en-US" sz="2400" b="1" i="0" u="none" strike="noStrike" baseline="0" dirty="0">
              <a:solidFill>
                <a:srgbClr val="C00000"/>
              </a:solidFill>
              <a:effectLst/>
              <a:latin typeface="Calibri"/>
            </a:endParaRPr>
          </a:p>
        </p:txBody>
      </p:sp>
      <p:sp>
        <p:nvSpPr>
          <p:cNvPr id="3" name="Text Placeholder 2"/>
          <p:cNvSpPr>
            <a:spLocks noGrp="1"/>
          </p:cNvSpPr>
          <p:nvPr>
            <p:ph type="body" idx="1"/>
          </p:nvPr>
        </p:nvSpPr>
        <p:spPr>
          <a:xfrm>
            <a:off x="388620" y="1047750"/>
            <a:ext cx="8366760" cy="3357945"/>
          </a:xfrm>
        </p:spPr>
        <p:txBody>
          <a:bodyPr>
            <a:normAutofit fontScale="85000" lnSpcReduction="10000"/>
          </a:bodyPr>
          <a:lstStyle/>
          <a:p>
            <a:pPr marL="0" lvl="0" indent="0">
              <a:buNone/>
            </a:pPr>
            <a:r>
              <a:rPr lang="en-US" sz="2600" b="1" dirty="0">
                <a:solidFill>
                  <a:srgbClr val="C00000"/>
                </a:solidFill>
                <a:ea typeface="+mj-ea"/>
                <a:cs typeface="+mj-cs"/>
              </a:rPr>
              <a:t>Regulation to allow Town Clerks to Perform Certain Election‑related Functions  </a:t>
            </a:r>
            <a:endParaRPr lang="en-US" sz="2000" dirty="0">
              <a:solidFill>
                <a:prstClr val="black"/>
              </a:solidFill>
            </a:endParaRPr>
          </a:p>
          <a:p>
            <a:pPr marL="0" lvl="0" indent="0">
              <a:buNone/>
            </a:pPr>
            <a:r>
              <a:rPr lang="en-US" sz="2000" dirty="0">
                <a:solidFill>
                  <a:prstClr val="black"/>
                </a:solidFill>
              </a:rPr>
              <a:t>The purpose is to permit clerks to perform election‑related functions that clerks are statutorily required to perform, and functions that are not likely to be outcome‑determinative.</a:t>
            </a:r>
          </a:p>
          <a:p>
            <a:r>
              <a:rPr lang="en-US" sz="1900" dirty="0">
                <a:solidFill>
                  <a:prstClr val="black"/>
                </a:solidFill>
              </a:rPr>
              <a:t>During elections in which the town clerk, and/or an immediate family member is a candidate for any office or offices, and</a:t>
            </a:r>
          </a:p>
          <a:p>
            <a:r>
              <a:rPr lang="en-US" sz="1900" dirty="0">
                <a:solidFill>
                  <a:prstClr val="black"/>
                </a:solidFill>
              </a:rPr>
              <a:t>In towns in which the clerk is appointed, during elections in years in which the town clerk's term expires, and the person or persons who appoint the clerk are candidates for any office or offices.</a:t>
            </a:r>
          </a:p>
          <a:p>
            <a:pPr marL="0" lvl="0" indent="0">
              <a:buNone/>
            </a:pPr>
            <a:r>
              <a:rPr lang="en-US" sz="2000" dirty="0">
                <a:solidFill>
                  <a:prstClr val="black"/>
                </a:solidFill>
              </a:rPr>
              <a:t>The basis for this exemption is the unique role played by town clerks relating to elections, and the existing extensive regulation of their functions in state election law</a:t>
            </a:r>
          </a:p>
        </p:txBody>
      </p:sp>
    </p:spTree>
    <p:extLst>
      <p:ext uri="{BB962C8B-B14F-4D97-AF65-F5344CB8AC3E}">
        <p14:creationId xmlns:p14="http://schemas.microsoft.com/office/powerpoint/2010/main" val="2219673306"/>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308882"/>
            <a:ext cx="8366760" cy="1043668"/>
          </a:xfrm>
        </p:spPr>
        <p:txBody>
          <a:bodyPr>
            <a:normAutofit fontScale="90000"/>
          </a:bodyPr>
          <a:lstStyle/>
          <a:p>
            <a:pPr marR="0" rtl="0"/>
            <a:r>
              <a:rPr lang="en-US" sz="4000" b="0" i="0" u="none" strike="noStrike" baseline="0" dirty="0">
                <a:solidFill>
                  <a:prstClr val="black"/>
                </a:solidFill>
                <a:latin typeface="Calibri"/>
              </a:rPr>
              <a:t>State Ethics Commission</a:t>
            </a:r>
            <a:br>
              <a:rPr lang="en-US" sz="800" b="0" i="0" u="none" strike="noStrike" baseline="0" dirty="0">
                <a:solidFill>
                  <a:prstClr val="black"/>
                </a:solidFill>
                <a:latin typeface="Calibri"/>
              </a:rPr>
            </a:br>
            <a:br>
              <a:rPr lang="en-US" sz="800" b="0" i="0" u="none" strike="noStrike" baseline="0" dirty="0">
                <a:solidFill>
                  <a:prstClr val="black"/>
                </a:solidFill>
                <a:latin typeface="Calibri"/>
              </a:rPr>
            </a:br>
            <a:endParaRPr lang="en-US" sz="2400" b="1" i="0" u="none" strike="noStrike" baseline="0" dirty="0">
              <a:solidFill>
                <a:srgbClr val="C00000"/>
              </a:solidFill>
              <a:effectLst/>
              <a:latin typeface="Calibri"/>
            </a:endParaRPr>
          </a:p>
        </p:txBody>
      </p:sp>
      <p:sp>
        <p:nvSpPr>
          <p:cNvPr id="3" name="Text Placeholder 2"/>
          <p:cNvSpPr>
            <a:spLocks noGrp="1"/>
          </p:cNvSpPr>
          <p:nvPr>
            <p:ph type="body" idx="1"/>
          </p:nvPr>
        </p:nvSpPr>
        <p:spPr>
          <a:xfrm>
            <a:off x="388620" y="971550"/>
            <a:ext cx="8366760" cy="3810000"/>
          </a:xfrm>
        </p:spPr>
        <p:txBody>
          <a:bodyPr>
            <a:normAutofit/>
          </a:bodyPr>
          <a:lstStyle/>
          <a:p>
            <a:pPr marL="0" lvl="0" indent="0">
              <a:buNone/>
            </a:pPr>
            <a:r>
              <a:rPr lang="en-US" sz="2200" b="1" dirty="0">
                <a:solidFill>
                  <a:srgbClr val="C00000"/>
                </a:solidFill>
                <a:ea typeface="+mj-ea"/>
                <a:cs typeface="+mj-cs"/>
              </a:rPr>
              <a:t>Regulation to allow Town Clerks to Perform Certain Election‑related Functions  </a:t>
            </a:r>
            <a:endParaRPr lang="en-US" sz="2200" dirty="0">
              <a:solidFill>
                <a:prstClr val="black"/>
              </a:solidFill>
            </a:endParaRPr>
          </a:p>
          <a:p>
            <a:pPr marL="0" lvl="0" indent="0">
              <a:buNone/>
            </a:pPr>
            <a:r>
              <a:rPr lang="en-US" sz="1700" dirty="0">
                <a:solidFill>
                  <a:prstClr val="black"/>
                </a:solidFill>
              </a:rPr>
              <a:t>Examples of what is permitted</a:t>
            </a:r>
          </a:p>
          <a:p>
            <a:r>
              <a:rPr lang="en-US" sz="1600" dirty="0">
                <a:solidFill>
                  <a:prstClr val="black"/>
                </a:solidFill>
              </a:rPr>
              <a:t>A clerk who is a candidate for an office or offices may:  make determinations with respect to provisional voters; assist a voter who will be absent on the day of the election in completing a ballot; receive and enter election results; process absent voting ballots; and receive objections to certificates of nomination, nomination papers.  An appointed clerk whose appointing authority is a candidate for an office or offices may act as stated in this example. </a:t>
            </a:r>
          </a:p>
          <a:p>
            <a:r>
              <a:rPr lang="en-US" sz="1600" dirty="0">
                <a:solidFill>
                  <a:prstClr val="black"/>
                </a:solidFill>
              </a:rPr>
              <a:t> A clerk, acting as a member of a board of registrars may:  perform the duties with respect to absent voting ballot applications; perform the duties with respect to voter registration; and perform the duties with respect to nomination papers.  An appointed clerk whose appointing authority is a candidate for an office or offices may act as stated in this example.  </a:t>
            </a:r>
          </a:p>
        </p:txBody>
      </p:sp>
    </p:spTree>
    <p:extLst>
      <p:ext uri="{BB962C8B-B14F-4D97-AF65-F5344CB8AC3E}">
        <p14:creationId xmlns:p14="http://schemas.microsoft.com/office/powerpoint/2010/main" val="1469707745"/>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rtl="0"/>
            <a:r>
              <a:rPr lang="en-US" sz="4000" b="0" i="0" u="none" strike="noStrike" baseline="0" dirty="0">
                <a:solidFill>
                  <a:prstClr val="black"/>
                </a:solidFill>
                <a:latin typeface="Calibri"/>
              </a:rPr>
              <a:t>State Ethics Commission</a:t>
            </a:r>
            <a:br>
              <a:rPr lang="en-US" b="0" i="0" u="none" strike="noStrike" baseline="0" dirty="0">
                <a:solidFill>
                  <a:prstClr val="black"/>
                </a:solidFill>
                <a:latin typeface="Calibri"/>
              </a:rPr>
            </a:br>
            <a:r>
              <a:rPr lang="en-US" sz="4000" b="1" i="0" u="none" strike="noStrike" baseline="0" dirty="0">
                <a:solidFill>
                  <a:srgbClr val="C00000"/>
                </a:solidFill>
                <a:effectLst/>
                <a:latin typeface="Calibri"/>
              </a:rPr>
              <a:t>Conflicts 101</a:t>
            </a:r>
          </a:p>
        </p:txBody>
      </p:sp>
      <p:sp>
        <p:nvSpPr>
          <p:cNvPr id="3" name="Text Placeholder 2"/>
          <p:cNvSpPr>
            <a:spLocks noGrp="1"/>
          </p:cNvSpPr>
          <p:nvPr>
            <p:ph type="body" idx="1"/>
          </p:nvPr>
        </p:nvSpPr>
        <p:spPr>
          <a:xfrm>
            <a:off x="388620" y="1417638"/>
            <a:ext cx="8366760" cy="3200400"/>
          </a:xfrm>
        </p:spPr>
        <p:txBody>
          <a:bodyPr/>
          <a:lstStyle/>
          <a:p>
            <a:pPr marL="0" marR="0" lvl="0" indent="0" algn="ctr" rtl="0">
              <a:buNone/>
            </a:pPr>
            <a:r>
              <a:rPr lang="en-US" b="0" i="0" u="none" strike="noStrike" baseline="0" dirty="0">
                <a:solidFill>
                  <a:prstClr val="black"/>
                </a:solidFill>
                <a:latin typeface="Calibri"/>
              </a:rPr>
              <a:t>Professional Life </a:t>
            </a:r>
            <a:r>
              <a:rPr lang="en-US" b="0" i="0" u="none" strike="noStrike" baseline="0" dirty="0">
                <a:solidFill>
                  <a:srgbClr val="C00000"/>
                </a:solidFill>
                <a:latin typeface="Calibri"/>
              </a:rPr>
              <a:t>vs.</a:t>
            </a:r>
            <a:r>
              <a:rPr lang="en-US" b="0" i="0" u="none" strike="noStrike" baseline="0" dirty="0">
                <a:solidFill>
                  <a:prstClr val="black"/>
                </a:solidFill>
                <a:latin typeface="Calibri"/>
              </a:rPr>
              <a:t> Personal Life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375" y="1972698"/>
            <a:ext cx="4413250" cy="21923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24"/>
          <p:cNvSpPr txBox="1">
            <a:spLocks noChangeArrowheads="1"/>
          </p:cNvSpPr>
          <p:nvPr/>
        </p:nvSpPr>
        <p:spPr bwMode="auto">
          <a:xfrm>
            <a:off x="2362200" y="4248150"/>
            <a:ext cx="44196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165225">
              <a:spcBef>
                <a:spcPct val="20000"/>
              </a:spcBef>
              <a:buChar char="•"/>
              <a:defRPr sz="3200">
                <a:solidFill>
                  <a:schemeClr val="tx1"/>
                </a:solidFill>
                <a:latin typeface="Times New Roman" pitchFamily="18" charset="0"/>
              </a:defRPr>
            </a:lvl1pPr>
            <a:lvl2pPr marL="742950" indent="-285750" defTabSz="1165225">
              <a:spcBef>
                <a:spcPct val="20000"/>
              </a:spcBef>
              <a:buChar char="–"/>
              <a:defRPr sz="2800">
                <a:solidFill>
                  <a:schemeClr val="tx1"/>
                </a:solidFill>
                <a:latin typeface="Times New Roman" pitchFamily="18" charset="0"/>
              </a:defRPr>
            </a:lvl2pPr>
            <a:lvl3pPr marL="1143000" indent="-228600" defTabSz="1165225">
              <a:spcBef>
                <a:spcPct val="20000"/>
              </a:spcBef>
              <a:buChar char="•"/>
              <a:defRPr sz="2400">
                <a:solidFill>
                  <a:schemeClr val="tx1"/>
                </a:solidFill>
                <a:latin typeface="Times New Roman" pitchFamily="18" charset="0"/>
              </a:defRPr>
            </a:lvl3pPr>
            <a:lvl4pPr marL="1600200" indent="-228600" defTabSz="1165225">
              <a:spcBef>
                <a:spcPct val="20000"/>
              </a:spcBef>
              <a:buChar char="–"/>
              <a:defRPr sz="2000">
                <a:solidFill>
                  <a:schemeClr val="tx1"/>
                </a:solidFill>
                <a:latin typeface="Times New Roman" pitchFamily="18" charset="0"/>
              </a:defRPr>
            </a:lvl4pPr>
            <a:lvl5pPr marL="2057400" indent="-228600" defTabSz="1165225">
              <a:spcBef>
                <a:spcPct val="20000"/>
              </a:spcBef>
              <a:buChar char="»"/>
              <a:defRPr sz="2000">
                <a:solidFill>
                  <a:schemeClr val="tx1"/>
                </a:solidFill>
                <a:latin typeface="Times New Roman" pitchFamily="18" charset="0"/>
              </a:defRPr>
            </a:lvl5pPr>
            <a:lvl6pPr marL="2514600" indent="-228600" defTabSz="1165225"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1165225"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1165225"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1165225"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800" dirty="0">
                <a:solidFill>
                  <a:srgbClr val="000000"/>
                </a:solidFill>
                <a:latin typeface="+mn-lt"/>
                <a:cs typeface="Arial" charset="0"/>
              </a:rPr>
              <a:t>Focus of the Conflict of Interest Law</a:t>
            </a:r>
          </a:p>
        </p:txBody>
      </p:sp>
      <p:sp>
        <p:nvSpPr>
          <p:cNvPr id="6" name="Right Arrow 1"/>
          <p:cNvSpPr>
            <a:spLocks noChangeArrowheads="1"/>
          </p:cNvSpPr>
          <p:nvPr/>
        </p:nvSpPr>
        <p:spPr bwMode="auto">
          <a:xfrm rot="-5400000">
            <a:off x="3984625" y="3695700"/>
            <a:ext cx="1022350" cy="82550"/>
          </a:xfrm>
          <a:prstGeom prst="rightArrow">
            <a:avLst>
              <a:gd name="adj1" fmla="val 50000"/>
              <a:gd name="adj2" fmla="val 50341"/>
            </a:avLst>
          </a:prstGeom>
          <a:solidFill>
            <a:srgbClr val="FF0000"/>
          </a:solidFill>
          <a:ln w="57150" cmpd="thinThick" algn="ctr">
            <a:solidFill>
              <a:srgbClr val="FF00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solidFill>
                <a:srgbClr val="000000"/>
              </a:solidFill>
              <a:latin typeface="Bookman Old Style" pitchFamily="18" charset="0"/>
            </a:endParaRPr>
          </a:p>
        </p:txBody>
      </p:sp>
    </p:spTree>
    <p:extLst>
      <p:ext uri="{BB962C8B-B14F-4D97-AF65-F5344CB8AC3E}">
        <p14:creationId xmlns:p14="http://schemas.microsoft.com/office/powerpoint/2010/main" val="3142179725"/>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308882"/>
            <a:ext cx="8366760" cy="1043668"/>
          </a:xfrm>
        </p:spPr>
        <p:txBody>
          <a:bodyPr>
            <a:normAutofit fontScale="90000"/>
          </a:bodyPr>
          <a:lstStyle/>
          <a:p>
            <a:pPr marR="0" rtl="0"/>
            <a:r>
              <a:rPr lang="en-US" sz="4000" b="0" i="0" u="none" strike="noStrike" baseline="0" dirty="0">
                <a:solidFill>
                  <a:prstClr val="black"/>
                </a:solidFill>
                <a:latin typeface="Calibri"/>
              </a:rPr>
              <a:t>State Ethics Commission</a:t>
            </a:r>
            <a:br>
              <a:rPr lang="en-US" sz="800" b="0" i="0" u="none" strike="noStrike" baseline="0" dirty="0">
                <a:solidFill>
                  <a:prstClr val="black"/>
                </a:solidFill>
                <a:latin typeface="Calibri"/>
              </a:rPr>
            </a:br>
            <a:br>
              <a:rPr lang="en-US" sz="800" b="0" i="0" u="none" strike="noStrike" baseline="0" dirty="0">
                <a:solidFill>
                  <a:prstClr val="black"/>
                </a:solidFill>
                <a:latin typeface="Calibri"/>
              </a:rPr>
            </a:br>
            <a:endParaRPr lang="en-US" sz="2400" b="1" i="0" u="none" strike="noStrike" baseline="0" dirty="0">
              <a:solidFill>
                <a:srgbClr val="C00000"/>
              </a:solidFill>
              <a:effectLst/>
              <a:latin typeface="Calibri"/>
            </a:endParaRPr>
          </a:p>
        </p:txBody>
      </p:sp>
      <p:sp>
        <p:nvSpPr>
          <p:cNvPr id="3" name="Text Placeholder 2"/>
          <p:cNvSpPr>
            <a:spLocks noGrp="1"/>
          </p:cNvSpPr>
          <p:nvPr>
            <p:ph type="body" idx="1"/>
          </p:nvPr>
        </p:nvSpPr>
        <p:spPr>
          <a:xfrm>
            <a:off x="388620" y="971550"/>
            <a:ext cx="8366760" cy="3810000"/>
          </a:xfrm>
        </p:spPr>
        <p:txBody>
          <a:bodyPr>
            <a:normAutofit/>
          </a:bodyPr>
          <a:lstStyle/>
          <a:p>
            <a:pPr marL="0" lvl="0" indent="0">
              <a:buNone/>
            </a:pPr>
            <a:r>
              <a:rPr lang="en-US" sz="2200" b="1" dirty="0">
                <a:solidFill>
                  <a:srgbClr val="C00000"/>
                </a:solidFill>
                <a:ea typeface="+mj-ea"/>
                <a:cs typeface="+mj-cs"/>
              </a:rPr>
              <a:t>Regulation to allow Town Clerks to Perform Certain Election‑related Functions  </a:t>
            </a:r>
            <a:endParaRPr lang="en-US" sz="2200" dirty="0">
              <a:solidFill>
                <a:prstClr val="black"/>
              </a:solidFill>
            </a:endParaRPr>
          </a:p>
          <a:p>
            <a:pPr marL="0" lvl="0" indent="0">
              <a:buNone/>
            </a:pPr>
            <a:r>
              <a:rPr lang="en-US" sz="1800" dirty="0">
                <a:solidFill>
                  <a:prstClr val="black"/>
                </a:solidFill>
              </a:rPr>
              <a:t>Example of What is Not Permitted</a:t>
            </a:r>
          </a:p>
          <a:p>
            <a:r>
              <a:rPr lang="en-US" sz="1600" dirty="0">
                <a:solidFill>
                  <a:prstClr val="black"/>
                </a:solidFill>
              </a:rPr>
              <a:t>A clerk who is a member of the board of registrars of voters, and who is a candidate for an office or offices, or whose appointing authority is a candidate for office and it is during the year in which the clerk's term expires, may not, acting by herself and without the participation of other members of the board of registrars of voters, check her own or her adversary's nomination papers or those of her appointing authority and their adversaries, or certify the number of names on her own nomination papers or her adversary's or those of her appointing authority or their adversaries, because state law requires participation by the full board.  </a:t>
            </a:r>
          </a:p>
        </p:txBody>
      </p:sp>
    </p:spTree>
    <p:extLst>
      <p:ext uri="{BB962C8B-B14F-4D97-AF65-F5344CB8AC3E}">
        <p14:creationId xmlns:p14="http://schemas.microsoft.com/office/powerpoint/2010/main" val="1823036177"/>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308882"/>
            <a:ext cx="8366760" cy="1043668"/>
          </a:xfrm>
        </p:spPr>
        <p:txBody>
          <a:bodyPr>
            <a:normAutofit fontScale="90000"/>
          </a:bodyPr>
          <a:lstStyle/>
          <a:p>
            <a:pPr marR="0" rtl="0"/>
            <a:r>
              <a:rPr lang="en-US" sz="4000" b="0" i="0" u="none" strike="noStrike" baseline="0" dirty="0">
                <a:solidFill>
                  <a:prstClr val="black"/>
                </a:solidFill>
                <a:latin typeface="Calibri"/>
              </a:rPr>
              <a:t>State Ethics Commission</a:t>
            </a:r>
            <a:br>
              <a:rPr lang="en-US" sz="800" b="0" i="0" u="none" strike="noStrike" baseline="0" dirty="0">
                <a:solidFill>
                  <a:prstClr val="black"/>
                </a:solidFill>
                <a:latin typeface="Calibri"/>
              </a:rPr>
            </a:br>
            <a:br>
              <a:rPr lang="en-US" sz="800" b="0" i="0" u="none" strike="noStrike" baseline="0" dirty="0">
                <a:solidFill>
                  <a:prstClr val="black"/>
                </a:solidFill>
                <a:latin typeface="Calibri"/>
              </a:rPr>
            </a:br>
            <a:endParaRPr lang="en-US" sz="2400" b="1" i="0" u="none" strike="noStrike" baseline="0" dirty="0">
              <a:solidFill>
                <a:srgbClr val="C00000"/>
              </a:solidFill>
              <a:effectLst/>
              <a:latin typeface="Calibri"/>
            </a:endParaRPr>
          </a:p>
        </p:txBody>
      </p:sp>
      <p:sp>
        <p:nvSpPr>
          <p:cNvPr id="3" name="Text Placeholder 2"/>
          <p:cNvSpPr>
            <a:spLocks noGrp="1"/>
          </p:cNvSpPr>
          <p:nvPr>
            <p:ph type="body" idx="1"/>
          </p:nvPr>
        </p:nvSpPr>
        <p:spPr>
          <a:xfrm>
            <a:off x="388620" y="971550"/>
            <a:ext cx="8366760" cy="3810000"/>
          </a:xfrm>
        </p:spPr>
        <p:txBody>
          <a:bodyPr>
            <a:normAutofit/>
          </a:bodyPr>
          <a:lstStyle/>
          <a:p>
            <a:pPr marL="0" lvl="0" indent="0">
              <a:buNone/>
            </a:pPr>
            <a:r>
              <a:rPr lang="en-US" sz="2400" b="1" dirty="0">
                <a:solidFill>
                  <a:srgbClr val="C00000"/>
                </a:solidFill>
                <a:ea typeface="+mj-ea"/>
                <a:cs typeface="+mj-cs"/>
              </a:rPr>
              <a:t>Regulation to allow Town Clerks to Perform Certain Election‑related Functions  </a:t>
            </a:r>
            <a:endParaRPr lang="en-US" sz="2400" dirty="0">
              <a:solidFill>
                <a:prstClr val="black"/>
              </a:solidFill>
            </a:endParaRPr>
          </a:p>
          <a:p>
            <a:pPr marL="0" lvl="0" indent="0">
              <a:buNone/>
            </a:pPr>
            <a:r>
              <a:rPr lang="en-US" sz="1800" dirty="0">
                <a:solidFill>
                  <a:prstClr val="black"/>
                </a:solidFill>
              </a:rPr>
              <a:t>A clerk who is a candidate for an office or offices may perform election‑related functions that are not required by statute, but that are typically assigned to or performed by the clerk, if such functions are not likely to be determinative of the outcome of the election.</a:t>
            </a:r>
          </a:p>
          <a:p>
            <a:r>
              <a:rPr lang="en-US" sz="1600" dirty="0">
                <a:solidFill>
                  <a:prstClr val="black"/>
                </a:solidFill>
              </a:rPr>
              <a:t>Example:  A clerk may perform duties with respect to marking shelves and guard rails in a polling place, which are delegated to her by the Select Board, since such tasks are not likely to be determinative of the outcome of the election.</a:t>
            </a:r>
          </a:p>
        </p:txBody>
      </p:sp>
    </p:spTree>
    <p:extLst>
      <p:ext uri="{BB962C8B-B14F-4D97-AF65-F5344CB8AC3E}">
        <p14:creationId xmlns:p14="http://schemas.microsoft.com/office/powerpoint/2010/main" val="236598162"/>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308882"/>
            <a:ext cx="8366760" cy="1043668"/>
          </a:xfrm>
        </p:spPr>
        <p:txBody>
          <a:bodyPr>
            <a:normAutofit fontScale="90000"/>
          </a:bodyPr>
          <a:lstStyle/>
          <a:p>
            <a:pPr marR="0" rtl="0"/>
            <a:r>
              <a:rPr lang="en-US" sz="4000" b="0" i="0" u="none" strike="noStrike" baseline="0" dirty="0">
                <a:solidFill>
                  <a:prstClr val="black"/>
                </a:solidFill>
                <a:latin typeface="Calibri"/>
              </a:rPr>
              <a:t>State Ethics Commission</a:t>
            </a:r>
            <a:br>
              <a:rPr lang="en-US" sz="800" b="0" i="0" u="none" strike="noStrike" baseline="0" dirty="0">
                <a:solidFill>
                  <a:prstClr val="black"/>
                </a:solidFill>
                <a:latin typeface="Calibri"/>
              </a:rPr>
            </a:br>
            <a:br>
              <a:rPr lang="en-US" sz="800" b="0" i="0" u="none" strike="noStrike" baseline="0" dirty="0">
                <a:solidFill>
                  <a:prstClr val="black"/>
                </a:solidFill>
                <a:latin typeface="Calibri"/>
              </a:rPr>
            </a:br>
            <a:endParaRPr lang="en-US" sz="2400" b="1" i="0" u="none" strike="noStrike" baseline="0" dirty="0">
              <a:solidFill>
                <a:srgbClr val="C00000"/>
              </a:solidFill>
              <a:effectLst/>
              <a:latin typeface="Calibri"/>
            </a:endParaRPr>
          </a:p>
        </p:txBody>
      </p:sp>
      <p:sp>
        <p:nvSpPr>
          <p:cNvPr id="3" name="Text Placeholder 2"/>
          <p:cNvSpPr>
            <a:spLocks noGrp="1"/>
          </p:cNvSpPr>
          <p:nvPr>
            <p:ph type="body" idx="1"/>
          </p:nvPr>
        </p:nvSpPr>
        <p:spPr>
          <a:xfrm>
            <a:off x="407531" y="1347405"/>
            <a:ext cx="8366760" cy="2955130"/>
          </a:xfrm>
        </p:spPr>
        <p:txBody>
          <a:bodyPr>
            <a:normAutofit fontScale="92500" lnSpcReduction="20000"/>
          </a:bodyPr>
          <a:lstStyle/>
          <a:p>
            <a:pPr marL="0" lvl="0" indent="0">
              <a:buNone/>
            </a:pPr>
            <a:r>
              <a:rPr lang="en-US" sz="2600" b="1" u="sng" dirty="0">
                <a:solidFill>
                  <a:srgbClr val="C00000"/>
                </a:solidFill>
                <a:ea typeface="+mj-ea"/>
                <a:cs typeface="+mj-cs"/>
              </a:rPr>
              <a:t>Code of Conduct</a:t>
            </a:r>
          </a:p>
          <a:p>
            <a:pPr marL="0" lvl="0" indent="0">
              <a:buNone/>
            </a:pPr>
            <a:endParaRPr lang="en-US" sz="2600" b="0" i="0" u="sng" strike="noStrike" baseline="0" dirty="0">
              <a:solidFill>
                <a:prstClr val="black"/>
              </a:solidFill>
              <a:latin typeface="Calibri"/>
            </a:endParaRPr>
          </a:p>
          <a:p>
            <a:pPr marL="0" marR="0" lvl="0" indent="0" rtl="0">
              <a:buNone/>
            </a:pPr>
            <a:r>
              <a:rPr lang="en-US" sz="2000" b="0" i="0" u="none" strike="noStrike" baseline="0" dirty="0">
                <a:solidFill>
                  <a:prstClr val="black"/>
                </a:solidFill>
                <a:latin typeface="Calibri"/>
              </a:rPr>
              <a:t>A town employee shall not knowingly:</a:t>
            </a:r>
          </a:p>
          <a:p>
            <a:pPr marR="0" lvl="1" rtl="0">
              <a:buFont typeface="Arial" panose="020B0604020202020204" pitchFamily="34" charset="0"/>
              <a:buChar char="•"/>
            </a:pPr>
            <a:r>
              <a:rPr lang="en-US" sz="2000" b="0" i="0" u="none" strike="noStrike" baseline="0" dirty="0">
                <a:solidFill>
                  <a:prstClr val="black"/>
                </a:solidFill>
                <a:latin typeface="Calibri"/>
              </a:rPr>
              <a:t>Act in a manner such that a reasonable person would conclude that he or she might act with bias</a:t>
            </a:r>
          </a:p>
          <a:p>
            <a:pPr marR="0" lvl="2" rtl="0"/>
            <a:r>
              <a:rPr lang="en-US" sz="2000" b="0" i="0" u="none" strike="noStrike" baseline="0" dirty="0">
                <a:solidFill>
                  <a:prstClr val="black"/>
                </a:solidFill>
                <a:latin typeface="Calibri"/>
              </a:rPr>
              <a:t>One-step written disclosure to dispel appearance of conflict</a:t>
            </a:r>
          </a:p>
          <a:p>
            <a:pPr lvl="1">
              <a:buFont typeface="Arial" panose="020B0604020202020204" pitchFamily="34" charset="0"/>
              <a:buChar char="•"/>
            </a:pPr>
            <a:r>
              <a:rPr lang="en-US" sz="2000" dirty="0">
                <a:solidFill>
                  <a:prstClr val="black"/>
                </a:solidFill>
              </a:rPr>
              <a:t>Use official position to secure unwarranted privileges for him or others.</a:t>
            </a:r>
          </a:p>
          <a:p>
            <a:pPr lvl="1">
              <a:buFont typeface="Arial" panose="020B0604020202020204" pitchFamily="34" charset="0"/>
              <a:buChar char="•"/>
            </a:pPr>
            <a:r>
              <a:rPr lang="en-US" sz="2000" dirty="0">
                <a:solidFill>
                  <a:prstClr val="black"/>
                </a:solidFill>
              </a:rPr>
              <a:t>Use town resources for private or personal use or political activity. </a:t>
            </a:r>
          </a:p>
          <a:p>
            <a:pPr lvl="1">
              <a:buFont typeface="Arial" panose="020B0604020202020204" pitchFamily="34" charset="0"/>
              <a:buChar char="•"/>
            </a:pPr>
            <a:r>
              <a:rPr lang="en-US" sz="2000" dirty="0">
                <a:solidFill>
                  <a:prstClr val="black"/>
                </a:solidFill>
              </a:rPr>
              <a:t>Disclose confidential information.</a:t>
            </a:r>
          </a:p>
          <a:p>
            <a:pPr marR="0" lvl="2" rtl="0"/>
            <a:endParaRPr lang="en-US" sz="2000" b="0" i="0" u="none" strike="noStrike" baseline="0" dirty="0">
              <a:solidFill>
                <a:prstClr val="black"/>
              </a:solidFill>
              <a:latin typeface="Calibri"/>
            </a:endParaRPr>
          </a:p>
        </p:txBody>
      </p:sp>
    </p:spTree>
    <p:extLst>
      <p:ext uri="{BB962C8B-B14F-4D97-AF65-F5344CB8AC3E}">
        <p14:creationId xmlns:p14="http://schemas.microsoft.com/office/powerpoint/2010/main" val="920293628"/>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308882"/>
            <a:ext cx="8366760" cy="960120"/>
          </a:xfrm>
        </p:spPr>
        <p:txBody>
          <a:bodyPr>
            <a:normAutofit fontScale="90000"/>
          </a:bodyPr>
          <a:lstStyle/>
          <a:p>
            <a:pPr marR="0" rtl="0"/>
            <a:r>
              <a:rPr lang="en-US" sz="4000" b="0" i="0" u="none" strike="noStrike" baseline="0">
                <a:solidFill>
                  <a:prstClr val="black"/>
                </a:solidFill>
                <a:latin typeface="Calibri"/>
              </a:rPr>
              <a:t>State Ethics Commission</a:t>
            </a:r>
            <a:br>
              <a:rPr lang="en-US" sz="800" b="0" i="0" u="none" strike="noStrike" baseline="0">
                <a:solidFill>
                  <a:prstClr val="black"/>
                </a:solidFill>
                <a:latin typeface="Calibri"/>
              </a:rPr>
            </a:br>
            <a:br>
              <a:rPr lang="en-US" sz="800" b="0" i="0" u="none" strike="noStrike" baseline="0">
                <a:solidFill>
                  <a:prstClr val="black"/>
                </a:solidFill>
                <a:latin typeface="Calibri"/>
              </a:rPr>
            </a:br>
            <a:endParaRPr lang="en-US" sz="2700" b="1" i="0" u="none" strike="noStrike" baseline="0" dirty="0">
              <a:solidFill>
                <a:srgbClr val="C00000"/>
              </a:solidFill>
              <a:effectLst/>
              <a:latin typeface="Calibri"/>
            </a:endParaRPr>
          </a:p>
        </p:txBody>
      </p:sp>
      <p:sp>
        <p:nvSpPr>
          <p:cNvPr id="3" name="Text Placeholder 2"/>
          <p:cNvSpPr>
            <a:spLocks noGrp="1"/>
          </p:cNvSpPr>
          <p:nvPr>
            <p:ph type="body" idx="1"/>
          </p:nvPr>
        </p:nvSpPr>
        <p:spPr>
          <a:xfrm>
            <a:off x="388620" y="1352550"/>
            <a:ext cx="8069580" cy="2650331"/>
          </a:xfrm>
        </p:spPr>
        <p:txBody>
          <a:bodyPr>
            <a:normAutofit/>
          </a:bodyPr>
          <a:lstStyle/>
          <a:p>
            <a:pPr marL="0" lvl="0" indent="0">
              <a:buNone/>
            </a:pPr>
            <a:r>
              <a:rPr lang="en-US" sz="2400" b="1" u="sng" dirty="0">
                <a:solidFill>
                  <a:srgbClr val="C00000"/>
                </a:solidFill>
                <a:ea typeface="+mj-ea"/>
                <a:cs typeface="+mj-cs"/>
              </a:rPr>
              <a:t>Code of Conduct</a:t>
            </a:r>
            <a:r>
              <a:rPr lang="en-US" sz="2400" b="1" dirty="0">
                <a:solidFill>
                  <a:srgbClr val="C00000"/>
                </a:solidFill>
                <a:ea typeface="+mj-ea"/>
                <a:cs typeface="+mj-cs"/>
              </a:rPr>
              <a:t>:  </a:t>
            </a:r>
            <a:r>
              <a:rPr lang="en-US" sz="2400" b="1" dirty="0">
                <a:ea typeface="+mj-ea"/>
                <a:cs typeface="+mj-cs"/>
              </a:rPr>
              <a:t>Political Activity</a:t>
            </a:r>
            <a:endParaRPr lang="en-US" sz="2000" b="0" i="0" u="none" strike="noStrike" baseline="0" dirty="0">
              <a:latin typeface="Calibri"/>
            </a:endParaRPr>
          </a:p>
          <a:p>
            <a:pPr lvl="1">
              <a:buFont typeface="Arial" panose="020B0604020202020204" pitchFamily="34" charset="0"/>
              <a:buChar char="•"/>
            </a:pPr>
            <a:r>
              <a:rPr lang="en-US" sz="2000" b="0" i="0" u="none" strike="noStrike" baseline="0" dirty="0">
                <a:solidFill>
                  <a:prstClr val="black"/>
                </a:solidFill>
                <a:latin typeface="Calibri"/>
              </a:rPr>
              <a:t>Soliciting campaign support from colleagues, </a:t>
            </a:r>
            <a:br>
              <a:rPr lang="en-US" sz="2000" b="0" i="0" u="none" strike="noStrike" baseline="0" dirty="0">
                <a:solidFill>
                  <a:prstClr val="black"/>
                </a:solidFill>
                <a:latin typeface="Calibri"/>
              </a:rPr>
            </a:br>
            <a:r>
              <a:rPr lang="en-US" sz="2000" b="0" i="0" u="none" strike="noStrike" baseline="0" dirty="0">
                <a:solidFill>
                  <a:prstClr val="black"/>
                </a:solidFill>
                <a:latin typeface="Calibri"/>
              </a:rPr>
              <a:t>subordinates or constituents</a:t>
            </a:r>
          </a:p>
          <a:p>
            <a:pPr lvl="1">
              <a:buFont typeface="Arial" panose="020B0604020202020204" pitchFamily="34" charset="0"/>
              <a:buChar char="•"/>
            </a:pPr>
            <a:r>
              <a:rPr lang="en-US" sz="2000" b="0" i="0" u="none" strike="noStrike" baseline="0" dirty="0">
                <a:solidFill>
                  <a:prstClr val="black"/>
                </a:solidFill>
                <a:latin typeface="Calibri"/>
              </a:rPr>
              <a:t>Campaign activities in public buildings</a:t>
            </a:r>
          </a:p>
          <a:p>
            <a:pPr lvl="1">
              <a:buFont typeface="Arial" panose="020B0604020202020204" pitchFamily="34" charset="0"/>
              <a:buChar char="•"/>
            </a:pPr>
            <a:r>
              <a:rPr lang="en-US" sz="2000" b="0" i="0" u="none" strike="noStrike" baseline="0" dirty="0">
                <a:solidFill>
                  <a:prstClr val="black"/>
                </a:solidFill>
                <a:latin typeface="Calibri"/>
              </a:rPr>
              <a:t>Cannot use town resources for political purposes</a:t>
            </a:r>
          </a:p>
          <a:p>
            <a:pPr marL="0" marR="0" lvl="0" indent="0" rtl="0">
              <a:buNone/>
            </a:pPr>
            <a:endParaRPr lang="en-US" sz="2000" b="0" i="0" u="none" strike="noStrike" baseline="0" dirty="0">
              <a:solidFill>
                <a:srgbClr val="C00000"/>
              </a:solidFill>
              <a:latin typeface="Calibri"/>
            </a:endParaRPr>
          </a:p>
          <a:p>
            <a:pPr marL="0" marR="0" lvl="0" indent="0" algn="ctr" rtl="0">
              <a:buNone/>
            </a:pPr>
            <a:r>
              <a:rPr lang="en-US" sz="2000" b="1" i="0" u="sng" strike="noStrike" baseline="0" dirty="0">
                <a:solidFill>
                  <a:srgbClr val="001CA8"/>
                </a:solidFill>
                <a:latin typeface="Calibri"/>
              </a:rPr>
              <a:t>Advisory 11-1:  </a:t>
            </a:r>
            <a:r>
              <a:rPr lang="en-US" sz="2000" i="0" u="sng" strike="noStrike" baseline="0" dirty="0">
                <a:solidFill>
                  <a:srgbClr val="001CA8"/>
                </a:solidFill>
                <a:latin typeface="Calibri"/>
              </a:rPr>
              <a:t>Public employee political activity</a:t>
            </a:r>
          </a:p>
        </p:txBody>
      </p:sp>
      <p:pic>
        <p:nvPicPr>
          <p:cNvPr id="4" name="Picture 3">
            <a:extLst>
              <a:ext uri="{FF2B5EF4-FFF2-40B4-BE49-F238E27FC236}">
                <a16:creationId xmlns:a16="http://schemas.microsoft.com/office/drawing/2014/main" id="{1BF09CE3-B6F6-4FA1-9854-93DF13352E6A}"/>
              </a:ext>
            </a:extLst>
          </p:cNvPr>
          <p:cNvPicPr>
            <a:picLocks noChangeAspect="1"/>
          </p:cNvPicPr>
          <p:nvPr/>
        </p:nvPicPr>
        <p:blipFill>
          <a:blip r:embed="rId2"/>
          <a:stretch>
            <a:fillRect/>
          </a:stretch>
        </p:blipFill>
        <p:spPr>
          <a:xfrm>
            <a:off x="6416374" y="1809750"/>
            <a:ext cx="2057400" cy="1371600"/>
          </a:xfrm>
          <a:prstGeom prst="rect">
            <a:avLst/>
          </a:prstGeom>
        </p:spPr>
      </p:pic>
    </p:spTree>
    <p:extLst>
      <p:ext uri="{BB962C8B-B14F-4D97-AF65-F5344CB8AC3E}">
        <p14:creationId xmlns:p14="http://schemas.microsoft.com/office/powerpoint/2010/main" val="2780543521"/>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rtl="0"/>
            <a:r>
              <a:rPr lang="en-US" sz="4000" b="0" i="0" u="none" strike="noStrike" baseline="0" dirty="0">
                <a:solidFill>
                  <a:prstClr val="black"/>
                </a:solidFill>
                <a:latin typeface="Calibri"/>
              </a:rPr>
              <a:t>State Ethics Commission</a:t>
            </a:r>
            <a:br>
              <a:rPr lang="en-US" b="0" i="0" u="none" strike="noStrike" baseline="0" dirty="0">
                <a:solidFill>
                  <a:prstClr val="black"/>
                </a:solidFill>
                <a:latin typeface="Calibri"/>
              </a:rPr>
            </a:br>
            <a:endParaRPr lang="en-US" b="0" i="0" u="none" strike="noStrike" baseline="0" dirty="0">
              <a:solidFill>
                <a:srgbClr val="C00000"/>
              </a:solidFill>
              <a:effectLst/>
              <a:latin typeface="Calibri"/>
            </a:endParaRPr>
          </a:p>
        </p:txBody>
      </p:sp>
      <p:sp>
        <p:nvSpPr>
          <p:cNvPr id="3" name="Text Placeholder 2"/>
          <p:cNvSpPr>
            <a:spLocks noGrp="1"/>
          </p:cNvSpPr>
          <p:nvPr>
            <p:ph type="body" idx="1"/>
          </p:nvPr>
        </p:nvSpPr>
        <p:spPr>
          <a:xfrm>
            <a:off x="388620" y="1352549"/>
            <a:ext cx="8366760" cy="3152001"/>
          </a:xfrm>
        </p:spPr>
        <p:txBody>
          <a:bodyPr>
            <a:normAutofit/>
          </a:bodyPr>
          <a:lstStyle/>
          <a:p>
            <a:pPr marL="0" lvl="0" indent="0">
              <a:buNone/>
            </a:pPr>
            <a:r>
              <a:rPr lang="en-US" sz="2400" b="1" u="sng" dirty="0">
                <a:solidFill>
                  <a:srgbClr val="C00000"/>
                </a:solidFill>
                <a:ea typeface="+mj-ea"/>
                <a:cs typeface="+mj-cs"/>
              </a:rPr>
              <a:t>Divided Loyalties</a:t>
            </a:r>
            <a:endParaRPr lang="en-US" sz="2400" b="1" i="0" u="sng" strike="noStrike" baseline="0" dirty="0">
              <a:solidFill>
                <a:prstClr val="black"/>
              </a:solidFill>
              <a:latin typeface="Calibri"/>
            </a:endParaRPr>
          </a:p>
          <a:p>
            <a:pPr>
              <a:spcBef>
                <a:spcPct val="50000"/>
              </a:spcBef>
              <a:buFontTx/>
              <a:buNone/>
            </a:pPr>
            <a:r>
              <a:rPr lang="en-US" altLang="en-US" sz="2000" dirty="0">
                <a:solidFill>
                  <a:srgbClr val="000000"/>
                </a:solidFill>
              </a:rPr>
              <a:t>While a town employee, unless you are a special municipal employee:</a:t>
            </a:r>
          </a:p>
          <a:p>
            <a:pPr marL="365760"/>
            <a:r>
              <a:rPr lang="en-US" altLang="en-US" sz="3200" dirty="0">
                <a:solidFill>
                  <a:srgbClr val="FF0303"/>
                </a:solidFill>
              </a:rPr>
              <a:t> </a:t>
            </a:r>
            <a:r>
              <a:rPr lang="en-US" altLang="en-US" sz="2000" dirty="0"/>
              <a:t>You may not represent 3</a:t>
            </a:r>
            <a:r>
              <a:rPr lang="en-US" altLang="en-US" sz="2000" baseline="30000" dirty="0"/>
              <a:t>rd</a:t>
            </a:r>
            <a:r>
              <a:rPr lang="en-US" altLang="en-US" sz="2000" dirty="0"/>
              <a:t> party interests before any town board, even if </a:t>
            </a:r>
            <a:br>
              <a:rPr lang="en-US" altLang="en-US" sz="2000" dirty="0"/>
            </a:br>
            <a:r>
              <a:rPr lang="en-US" altLang="en-US" sz="2000" dirty="0"/>
              <a:t>  you are not paid.  </a:t>
            </a:r>
          </a:p>
          <a:p>
            <a:pPr marL="365760"/>
            <a:r>
              <a:rPr lang="en-US" altLang="en-US" sz="3200" dirty="0">
                <a:solidFill>
                  <a:srgbClr val="FF0303"/>
                </a:solidFill>
              </a:rPr>
              <a:t> </a:t>
            </a:r>
            <a:r>
              <a:rPr lang="en-US" altLang="en-US" sz="2000" dirty="0"/>
              <a:t>You may not be paid by anyone to work on any matters in which any</a:t>
            </a:r>
            <a:br>
              <a:rPr lang="en-US" altLang="en-US" sz="2000" dirty="0"/>
            </a:br>
            <a:r>
              <a:rPr lang="en-US" altLang="en-US" sz="2000" dirty="0"/>
              <a:t>  agency of the town is a party or has a direct and substantial interest. </a:t>
            </a:r>
          </a:p>
        </p:txBody>
      </p:sp>
      <p:pic>
        <p:nvPicPr>
          <p:cNvPr id="5" name="Picture 4">
            <a:extLst>
              <a:ext uri="{FF2B5EF4-FFF2-40B4-BE49-F238E27FC236}">
                <a16:creationId xmlns:a16="http://schemas.microsoft.com/office/drawing/2014/main" id="{31F2765C-EC72-4AA6-9379-213BED458A0B}"/>
              </a:ext>
            </a:extLst>
          </p:cNvPr>
          <p:cNvPicPr>
            <a:picLocks noChangeAspect="1"/>
          </p:cNvPicPr>
          <p:nvPr/>
        </p:nvPicPr>
        <p:blipFill>
          <a:blip r:embed="rId2"/>
          <a:stretch>
            <a:fillRect/>
          </a:stretch>
        </p:blipFill>
        <p:spPr>
          <a:xfrm rot="20523311">
            <a:off x="6264776" y="971714"/>
            <a:ext cx="2310584" cy="506012"/>
          </a:xfrm>
          <a:prstGeom prst="rect">
            <a:avLst/>
          </a:prstGeom>
        </p:spPr>
      </p:pic>
    </p:spTree>
    <p:extLst>
      <p:ext uri="{BB962C8B-B14F-4D97-AF65-F5344CB8AC3E}">
        <p14:creationId xmlns:p14="http://schemas.microsoft.com/office/powerpoint/2010/main" val="3505254348"/>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rtl="0"/>
            <a:r>
              <a:rPr lang="en-US" sz="4000" b="0" i="0" u="none" strike="noStrike" baseline="0" dirty="0">
                <a:solidFill>
                  <a:prstClr val="black"/>
                </a:solidFill>
                <a:latin typeface="Calibri"/>
              </a:rPr>
              <a:t>State Ethics Commission</a:t>
            </a:r>
            <a:br>
              <a:rPr lang="en-US" b="0" i="0" u="none" strike="noStrike" baseline="0" dirty="0">
                <a:solidFill>
                  <a:prstClr val="black"/>
                </a:solidFill>
                <a:latin typeface="Calibri"/>
              </a:rPr>
            </a:br>
            <a:endParaRPr lang="en-US" b="0" i="0" u="none" strike="noStrike" baseline="0" dirty="0">
              <a:solidFill>
                <a:srgbClr val="C00000"/>
              </a:solidFill>
              <a:effectLst/>
              <a:latin typeface="Calibri"/>
            </a:endParaRPr>
          </a:p>
        </p:txBody>
      </p:sp>
      <p:sp>
        <p:nvSpPr>
          <p:cNvPr id="3" name="Text Placeholder 2"/>
          <p:cNvSpPr>
            <a:spLocks noGrp="1"/>
          </p:cNvSpPr>
          <p:nvPr>
            <p:ph type="body" idx="1"/>
          </p:nvPr>
        </p:nvSpPr>
        <p:spPr>
          <a:xfrm>
            <a:off x="388620" y="1352549"/>
            <a:ext cx="8366760" cy="3152001"/>
          </a:xfrm>
        </p:spPr>
        <p:txBody>
          <a:bodyPr>
            <a:normAutofit/>
          </a:bodyPr>
          <a:lstStyle/>
          <a:p>
            <a:pPr marL="0" lvl="0" indent="0">
              <a:buNone/>
            </a:pPr>
            <a:r>
              <a:rPr lang="en-US" sz="2400" b="1" u="sng" dirty="0">
                <a:solidFill>
                  <a:srgbClr val="C00000"/>
                </a:solidFill>
                <a:ea typeface="+mj-ea"/>
                <a:cs typeface="+mj-cs"/>
              </a:rPr>
              <a:t>Divided Loyalties:</a:t>
            </a:r>
            <a:r>
              <a:rPr lang="en-US" sz="2400" dirty="0">
                <a:solidFill>
                  <a:srgbClr val="C00000"/>
                </a:solidFill>
                <a:ea typeface="+mj-ea"/>
                <a:cs typeface="+mj-cs"/>
              </a:rPr>
              <a:t>  </a:t>
            </a:r>
            <a:r>
              <a:rPr lang="en-US" sz="2200" b="1" dirty="0">
                <a:ea typeface="+mj-ea"/>
                <a:cs typeface="+mj-cs"/>
              </a:rPr>
              <a:t>Special Municipal Employees</a:t>
            </a:r>
          </a:p>
          <a:p>
            <a:pPr marL="0" lvl="0" indent="0" defTabSz="914400" eaLnBrk="0" fontAlgn="base" hangingPunct="0">
              <a:spcBef>
                <a:spcPct val="20000"/>
              </a:spcBef>
              <a:spcAft>
                <a:spcPct val="0"/>
              </a:spcAft>
              <a:buNone/>
            </a:pPr>
            <a:r>
              <a:rPr lang="en-US" altLang="en-US" sz="2000" kern="0" dirty="0">
                <a:solidFill>
                  <a:srgbClr val="000000"/>
                </a:solidFill>
              </a:rPr>
              <a:t>Positions that have been expressly classified by the Board of Selectmen</a:t>
            </a:r>
          </a:p>
          <a:p>
            <a:pPr marL="1143000" lvl="2" indent="-228600" defTabSz="914400" eaLnBrk="0" fontAlgn="base" hangingPunct="0">
              <a:spcBef>
                <a:spcPct val="20000"/>
              </a:spcBef>
              <a:spcAft>
                <a:spcPct val="0"/>
              </a:spcAft>
              <a:buFontTx/>
              <a:buChar char="•"/>
            </a:pPr>
            <a:r>
              <a:rPr lang="en-US" altLang="en-US" sz="1900" i="0" kern="0" dirty="0">
                <a:solidFill>
                  <a:srgbClr val="0000A4"/>
                </a:solidFill>
              </a:rPr>
              <a:t>Are unpaid, or</a:t>
            </a:r>
          </a:p>
          <a:p>
            <a:pPr marL="1143000" lvl="2" indent="-228600" defTabSz="914400" eaLnBrk="0" fontAlgn="base" hangingPunct="0">
              <a:spcBef>
                <a:spcPct val="20000"/>
              </a:spcBef>
              <a:spcAft>
                <a:spcPct val="0"/>
              </a:spcAft>
              <a:buFontTx/>
              <a:buChar char="•"/>
            </a:pPr>
            <a:r>
              <a:rPr lang="en-US" altLang="en-US" sz="1900" i="0" kern="0" dirty="0">
                <a:solidFill>
                  <a:srgbClr val="0000A4"/>
                </a:solidFill>
              </a:rPr>
              <a:t>Compensated for less than 800 hours in a year, or</a:t>
            </a:r>
          </a:p>
          <a:p>
            <a:pPr marL="1143000" lvl="2" indent="-228600" defTabSz="914400" eaLnBrk="0" fontAlgn="base" hangingPunct="0">
              <a:spcBef>
                <a:spcPct val="20000"/>
              </a:spcBef>
              <a:spcAft>
                <a:spcPct val="0"/>
              </a:spcAft>
              <a:buFontTx/>
              <a:buChar char="•"/>
            </a:pPr>
            <a:r>
              <a:rPr lang="en-US" altLang="en-US" sz="1900" i="0" kern="0" dirty="0">
                <a:solidFill>
                  <a:srgbClr val="0000A4"/>
                </a:solidFill>
              </a:rPr>
              <a:t>By terms, classification or conditions of employment, permits personal or private employment during normal working hours</a:t>
            </a:r>
          </a:p>
          <a:p>
            <a:pPr marL="914400" lvl="2" indent="0" defTabSz="914400" eaLnBrk="0" fontAlgn="base" hangingPunct="0">
              <a:spcBef>
                <a:spcPct val="20000"/>
              </a:spcBef>
              <a:spcAft>
                <a:spcPct val="0"/>
              </a:spcAft>
              <a:buNone/>
            </a:pPr>
            <a:endParaRPr lang="en-US" altLang="en-US" sz="1900" i="0" kern="0" dirty="0">
              <a:solidFill>
                <a:srgbClr val="0000A4"/>
              </a:solidFill>
            </a:endParaRPr>
          </a:p>
          <a:p>
            <a:pPr marL="0" indent="0">
              <a:buNone/>
            </a:pPr>
            <a:r>
              <a:rPr lang="en-US" sz="2000" i="0" strike="noStrike" baseline="0" dirty="0">
                <a:solidFill>
                  <a:prstClr val="black"/>
                </a:solidFill>
                <a:latin typeface="Calibri"/>
              </a:rPr>
              <a:t>	(Generall</a:t>
            </a:r>
            <a:r>
              <a:rPr lang="en-US" sz="2000" dirty="0">
                <a:solidFill>
                  <a:prstClr val="black"/>
                </a:solidFill>
                <a:latin typeface="Calibri"/>
              </a:rPr>
              <a:t>y can include </a:t>
            </a:r>
            <a:r>
              <a:rPr lang="en-US" sz="2000" i="0" strike="noStrike" baseline="0" dirty="0">
                <a:solidFill>
                  <a:prstClr val="black"/>
                </a:solidFill>
                <a:latin typeface="Calibri"/>
              </a:rPr>
              <a:t>members of boards and committees)</a:t>
            </a:r>
          </a:p>
        </p:txBody>
      </p:sp>
      <p:pic>
        <p:nvPicPr>
          <p:cNvPr id="5" name="Picture 4">
            <a:extLst>
              <a:ext uri="{FF2B5EF4-FFF2-40B4-BE49-F238E27FC236}">
                <a16:creationId xmlns:a16="http://schemas.microsoft.com/office/drawing/2014/main" id="{31F2765C-EC72-4AA6-9379-213BED458A0B}"/>
              </a:ext>
            </a:extLst>
          </p:cNvPr>
          <p:cNvPicPr>
            <a:picLocks noChangeAspect="1"/>
          </p:cNvPicPr>
          <p:nvPr/>
        </p:nvPicPr>
        <p:blipFill>
          <a:blip r:embed="rId2"/>
          <a:stretch>
            <a:fillRect/>
          </a:stretch>
        </p:blipFill>
        <p:spPr>
          <a:xfrm rot="20523311">
            <a:off x="6264776" y="971714"/>
            <a:ext cx="2310584" cy="506012"/>
          </a:xfrm>
          <a:prstGeom prst="rect">
            <a:avLst/>
          </a:prstGeom>
        </p:spPr>
      </p:pic>
    </p:spTree>
    <p:extLst>
      <p:ext uri="{BB962C8B-B14F-4D97-AF65-F5344CB8AC3E}">
        <p14:creationId xmlns:p14="http://schemas.microsoft.com/office/powerpoint/2010/main" val="2718775416"/>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rtl="0"/>
            <a:r>
              <a:rPr lang="en-US" sz="4000" b="0" i="0" u="none" strike="noStrike" baseline="0" dirty="0">
                <a:solidFill>
                  <a:prstClr val="black"/>
                </a:solidFill>
                <a:latin typeface="Calibri"/>
              </a:rPr>
              <a:t>State Ethics Commission</a:t>
            </a:r>
            <a:br>
              <a:rPr lang="en-US" b="0" i="0" u="none" strike="noStrike" baseline="0" dirty="0">
                <a:solidFill>
                  <a:prstClr val="black"/>
                </a:solidFill>
                <a:latin typeface="Calibri"/>
              </a:rPr>
            </a:br>
            <a:endParaRPr lang="en-US" b="0" i="0" u="none" strike="noStrike" baseline="0" dirty="0">
              <a:solidFill>
                <a:srgbClr val="C00000"/>
              </a:solidFill>
              <a:effectLst/>
              <a:latin typeface="Calibri"/>
            </a:endParaRPr>
          </a:p>
        </p:txBody>
      </p:sp>
      <p:sp>
        <p:nvSpPr>
          <p:cNvPr id="3" name="Text Placeholder 2"/>
          <p:cNvSpPr>
            <a:spLocks noGrp="1"/>
          </p:cNvSpPr>
          <p:nvPr>
            <p:ph type="body" idx="1"/>
          </p:nvPr>
        </p:nvSpPr>
        <p:spPr>
          <a:xfrm>
            <a:off x="388620" y="1308412"/>
            <a:ext cx="8366760" cy="3152001"/>
          </a:xfrm>
        </p:spPr>
        <p:txBody>
          <a:bodyPr>
            <a:normAutofit/>
          </a:bodyPr>
          <a:lstStyle/>
          <a:p>
            <a:pPr marL="0" indent="0">
              <a:buNone/>
            </a:pPr>
            <a:r>
              <a:rPr lang="en-US" sz="2400" b="1" u="sng" dirty="0">
                <a:solidFill>
                  <a:srgbClr val="C00000"/>
                </a:solidFill>
                <a:ea typeface="+mj-ea"/>
                <a:cs typeface="+mj-cs"/>
              </a:rPr>
              <a:t>Divided Loyalties</a:t>
            </a:r>
            <a:br>
              <a:rPr lang="en-US" sz="800" b="1" u="sng" dirty="0">
                <a:solidFill>
                  <a:srgbClr val="C00000"/>
                </a:solidFill>
                <a:ea typeface="+mj-ea"/>
                <a:cs typeface="+mj-cs"/>
              </a:rPr>
            </a:br>
            <a:br>
              <a:rPr lang="en-US" sz="800" b="1" u="sng" dirty="0">
                <a:solidFill>
                  <a:srgbClr val="C00000"/>
                </a:solidFill>
                <a:ea typeface="+mj-ea"/>
                <a:cs typeface="+mj-cs"/>
              </a:rPr>
            </a:br>
            <a:r>
              <a:rPr lang="en-US" sz="800" dirty="0">
                <a:solidFill>
                  <a:srgbClr val="C00000"/>
                </a:solidFill>
                <a:ea typeface="+mj-ea"/>
                <a:cs typeface="+mj-cs"/>
              </a:rPr>
              <a:t>          </a:t>
            </a:r>
            <a:r>
              <a:rPr lang="en-US" sz="2000" dirty="0">
                <a:solidFill>
                  <a:prstClr val="black"/>
                </a:solidFill>
              </a:rPr>
              <a:t>Exemptions: </a:t>
            </a:r>
          </a:p>
          <a:p>
            <a:pPr lvl="2">
              <a:buFont typeface="Arial" panose="020B0604020202020204" pitchFamily="34" charset="0"/>
              <a:buChar char="•"/>
            </a:pPr>
            <a:r>
              <a:rPr lang="en-US" sz="2000" i="0" dirty="0">
                <a:solidFill>
                  <a:prstClr val="black"/>
                </a:solidFill>
              </a:rPr>
              <a:t>Disciplinary/Personnel issues if uncompensated</a:t>
            </a:r>
          </a:p>
          <a:p>
            <a:pPr lvl="2">
              <a:buFont typeface="Arial" panose="020B0604020202020204" pitchFamily="34" charset="0"/>
              <a:buChar char="•"/>
            </a:pPr>
            <a:r>
              <a:rPr lang="en-US" sz="2000" i="0" dirty="0">
                <a:solidFill>
                  <a:prstClr val="black"/>
                </a:solidFill>
              </a:rPr>
              <a:t>Family members if appointing authority approves</a:t>
            </a:r>
          </a:p>
          <a:p>
            <a:pPr lvl="2">
              <a:buFont typeface="Arial" panose="020B0604020202020204" pitchFamily="34" charset="0"/>
              <a:buChar char="•"/>
            </a:pPr>
            <a:r>
              <a:rPr lang="en-US" sz="2000" i="0" dirty="0">
                <a:solidFill>
                  <a:prstClr val="black"/>
                </a:solidFill>
              </a:rPr>
              <a:t>Testimony/sworn statements</a:t>
            </a:r>
          </a:p>
          <a:p>
            <a:pPr lvl="2">
              <a:buFont typeface="Arial" panose="020B0604020202020204" pitchFamily="34" charset="0"/>
              <a:buChar char="•"/>
            </a:pPr>
            <a:r>
              <a:rPr lang="en-US" sz="2000" i="0" dirty="0">
                <a:solidFill>
                  <a:prstClr val="black"/>
                </a:solidFill>
              </a:rPr>
              <a:t>State and county employees can also be town employees </a:t>
            </a:r>
          </a:p>
          <a:p>
            <a:pPr lvl="2">
              <a:buFont typeface="Arial" panose="020B0604020202020204" pitchFamily="34" charset="0"/>
              <a:buChar char="•"/>
            </a:pPr>
            <a:r>
              <a:rPr lang="en-US" sz="2000" i="0" dirty="0">
                <a:solidFill>
                  <a:prstClr val="black"/>
                </a:solidFill>
              </a:rPr>
              <a:t>Can obtain building, electrical, plumbing, gas and septic permits unless employed by the issuing department</a:t>
            </a:r>
          </a:p>
        </p:txBody>
      </p:sp>
      <p:pic>
        <p:nvPicPr>
          <p:cNvPr id="6" name="Picture 5">
            <a:extLst>
              <a:ext uri="{FF2B5EF4-FFF2-40B4-BE49-F238E27FC236}">
                <a16:creationId xmlns:a16="http://schemas.microsoft.com/office/drawing/2014/main" id="{71B5411C-6D01-4AC5-AA77-E51882BAFB3E}"/>
              </a:ext>
            </a:extLst>
          </p:cNvPr>
          <p:cNvPicPr>
            <a:picLocks noChangeAspect="1"/>
          </p:cNvPicPr>
          <p:nvPr/>
        </p:nvPicPr>
        <p:blipFill>
          <a:blip r:embed="rId2"/>
          <a:stretch>
            <a:fillRect/>
          </a:stretch>
        </p:blipFill>
        <p:spPr>
          <a:xfrm>
            <a:off x="6553200" y="971550"/>
            <a:ext cx="1752600" cy="1325608"/>
          </a:xfrm>
          <a:prstGeom prst="rect">
            <a:avLst/>
          </a:prstGeom>
        </p:spPr>
      </p:pic>
    </p:spTree>
    <p:extLst>
      <p:ext uri="{BB962C8B-B14F-4D97-AF65-F5344CB8AC3E}">
        <p14:creationId xmlns:p14="http://schemas.microsoft.com/office/powerpoint/2010/main" val="1704991501"/>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rtl="0"/>
            <a:r>
              <a:rPr lang="en-US" sz="4000" b="0" i="0" u="none" strike="noStrike" baseline="0" dirty="0">
                <a:solidFill>
                  <a:prstClr val="black"/>
                </a:solidFill>
                <a:latin typeface="Calibri"/>
              </a:rPr>
              <a:t>State Ethics Commission </a:t>
            </a:r>
            <a:br>
              <a:rPr lang="en-US" b="0" i="0" u="none" strike="noStrike" baseline="0" dirty="0">
                <a:solidFill>
                  <a:prstClr val="black"/>
                </a:solidFill>
                <a:latin typeface="Calibri"/>
              </a:rPr>
            </a:br>
            <a:endParaRPr lang="en-US" b="1" i="0" u="none" strike="noStrike" baseline="0" dirty="0">
              <a:solidFill>
                <a:srgbClr val="C00000"/>
              </a:solidFill>
              <a:effectLst/>
              <a:latin typeface="Calibri"/>
            </a:endParaRPr>
          </a:p>
        </p:txBody>
      </p:sp>
      <p:sp>
        <p:nvSpPr>
          <p:cNvPr id="3" name="Text Placeholder 2"/>
          <p:cNvSpPr>
            <a:spLocks noGrp="1"/>
          </p:cNvSpPr>
          <p:nvPr>
            <p:ph type="body" idx="1"/>
          </p:nvPr>
        </p:nvSpPr>
        <p:spPr>
          <a:xfrm>
            <a:off x="388620" y="1269002"/>
            <a:ext cx="8366760" cy="3200400"/>
          </a:xfrm>
        </p:spPr>
        <p:txBody>
          <a:bodyPr>
            <a:normAutofit/>
          </a:bodyPr>
          <a:lstStyle/>
          <a:p>
            <a:pPr marL="0" lvl="0" indent="0">
              <a:buNone/>
            </a:pPr>
            <a:r>
              <a:rPr lang="en-US" sz="2400" b="1" u="sng" dirty="0">
                <a:solidFill>
                  <a:srgbClr val="C00000"/>
                </a:solidFill>
                <a:ea typeface="+mj-ea"/>
                <a:cs typeface="+mj-cs"/>
              </a:rPr>
              <a:t>Financial Interests in Contracts</a:t>
            </a:r>
            <a:endParaRPr lang="en-US" sz="2000" b="0" i="0" u="sng" strike="noStrike" baseline="0" dirty="0">
              <a:solidFill>
                <a:prstClr val="black"/>
              </a:solidFill>
              <a:latin typeface="Calibri"/>
            </a:endParaRPr>
          </a:p>
          <a:p>
            <a:pPr marL="255984" lvl="1" indent="0">
              <a:buNone/>
            </a:pPr>
            <a:r>
              <a:rPr lang="en-US" sz="2000" b="0" i="0" u="none" strike="noStrike" baseline="0" dirty="0">
                <a:solidFill>
                  <a:prstClr val="black"/>
                </a:solidFill>
                <a:latin typeface="Calibri"/>
              </a:rPr>
              <a:t>A town employee may not have a financial interest in a contract in which the town is an interested party.</a:t>
            </a:r>
          </a:p>
          <a:p>
            <a:pPr lvl="2">
              <a:buFont typeface="Arial" panose="020B0604020202020204" pitchFamily="34" charset="0"/>
              <a:buChar char="•"/>
            </a:pPr>
            <a:r>
              <a:rPr lang="en-US" sz="2000" b="0" i="0" u="none" strike="noStrike" baseline="0" dirty="0">
                <a:solidFill>
                  <a:prstClr val="black"/>
                </a:solidFill>
                <a:latin typeface="Calibri"/>
              </a:rPr>
              <a:t>Contracts to provide goods or services</a:t>
            </a:r>
          </a:p>
          <a:p>
            <a:pPr lvl="2">
              <a:buFont typeface="Arial" panose="020B0604020202020204" pitchFamily="34" charset="0"/>
              <a:buChar char="•"/>
            </a:pPr>
            <a:r>
              <a:rPr lang="en-US" sz="2000" b="0" i="0" u="none" strike="noStrike" baseline="0" dirty="0">
                <a:solidFill>
                  <a:prstClr val="black"/>
                </a:solidFill>
                <a:latin typeface="Calibri"/>
              </a:rPr>
              <a:t>Multiple positions, one of which is paid</a:t>
            </a:r>
          </a:p>
          <a:p>
            <a:pPr lvl="2">
              <a:buFont typeface="Arial" panose="020B0604020202020204" pitchFamily="34" charset="0"/>
              <a:buChar char="•"/>
            </a:pPr>
            <a:r>
              <a:rPr lang="en-US" sz="2000" i="0" dirty="0">
                <a:solidFill>
                  <a:prstClr val="black"/>
                </a:solidFill>
                <a:latin typeface="Calibri"/>
              </a:rPr>
              <a:t>“Inside Track” issues</a:t>
            </a:r>
            <a:endParaRPr lang="en-US" sz="2000" b="0" i="0" u="none" strike="noStrike" baseline="0" dirty="0">
              <a:solidFill>
                <a:prstClr val="black"/>
              </a:solidFill>
              <a:latin typeface="Calibri"/>
            </a:endParaRPr>
          </a:p>
        </p:txBody>
      </p:sp>
      <p:pic>
        <p:nvPicPr>
          <p:cNvPr id="7" name="Picture 6">
            <a:extLst>
              <a:ext uri="{FF2B5EF4-FFF2-40B4-BE49-F238E27FC236}">
                <a16:creationId xmlns:a16="http://schemas.microsoft.com/office/drawing/2014/main" id="{06299524-E174-481E-A396-0AAB1B546EF9}"/>
              </a:ext>
            </a:extLst>
          </p:cNvPr>
          <p:cNvPicPr>
            <a:picLocks noChangeAspect="1"/>
          </p:cNvPicPr>
          <p:nvPr/>
        </p:nvPicPr>
        <p:blipFill>
          <a:blip r:embed="rId2"/>
          <a:stretch>
            <a:fillRect/>
          </a:stretch>
        </p:blipFill>
        <p:spPr>
          <a:xfrm>
            <a:off x="7086600" y="2201729"/>
            <a:ext cx="1493610" cy="2156948"/>
          </a:xfrm>
          <a:prstGeom prst="rect">
            <a:avLst/>
          </a:prstGeom>
        </p:spPr>
      </p:pic>
    </p:spTree>
    <p:extLst>
      <p:ext uri="{BB962C8B-B14F-4D97-AF65-F5344CB8AC3E}">
        <p14:creationId xmlns:p14="http://schemas.microsoft.com/office/powerpoint/2010/main" val="199954785"/>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rtl="0"/>
            <a:r>
              <a:rPr lang="en-US" sz="4000" b="0" i="0" u="none" strike="noStrike" baseline="0" dirty="0">
                <a:solidFill>
                  <a:prstClr val="black"/>
                </a:solidFill>
                <a:latin typeface="Calibri"/>
              </a:rPr>
              <a:t>State Ethics Commission </a:t>
            </a:r>
            <a:br>
              <a:rPr lang="en-US" b="0" i="0" u="none" strike="noStrike" baseline="0" dirty="0">
                <a:solidFill>
                  <a:prstClr val="black"/>
                </a:solidFill>
                <a:latin typeface="Calibri"/>
              </a:rPr>
            </a:br>
            <a:endParaRPr lang="en-US" b="1" i="0" u="none" strike="noStrike" baseline="0" dirty="0">
              <a:solidFill>
                <a:srgbClr val="C00000"/>
              </a:solidFill>
              <a:effectLst/>
              <a:latin typeface="Calibri"/>
            </a:endParaRPr>
          </a:p>
        </p:txBody>
      </p:sp>
      <p:sp>
        <p:nvSpPr>
          <p:cNvPr id="3" name="Text Placeholder 2"/>
          <p:cNvSpPr>
            <a:spLocks noGrp="1"/>
          </p:cNvSpPr>
          <p:nvPr>
            <p:ph type="body" idx="1"/>
          </p:nvPr>
        </p:nvSpPr>
        <p:spPr>
          <a:xfrm>
            <a:off x="388620" y="1269002"/>
            <a:ext cx="8366760" cy="3200400"/>
          </a:xfrm>
        </p:spPr>
        <p:txBody>
          <a:bodyPr>
            <a:normAutofit/>
          </a:bodyPr>
          <a:lstStyle/>
          <a:p>
            <a:pPr marL="0" lvl="0" indent="0">
              <a:buNone/>
            </a:pPr>
            <a:r>
              <a:rPr lang="en-US" sz="2400" b="1" u="sng" dirty="0">
                <a:solidFill>
                  <a:srgbClr val="C00000"/>
                </a:solidFill>
                <a:ea typeface="+mj-ea"/>
                <a:cs typeface="+mj-cs"/>
              </a:rPr>
              <a:t>Financial Interests in Contracts</a:t>
            </a:r>
            <a:endParaRPr lang="en-US" sz="2000" b="0" i="0" u="sng" strike="noStrike" baseline="0" dirty="0">
              <a:solidFill>
                <a:prstClr val="black"/>
              </a:solidFill>
              <a:latin typeface="Calibri"/>
            </a:endParaRPr>
          </a:p>
          <a:p>
            <a:pPr marL="255984" lvl="1" indent="0">
              <a:buNone/>
            </a:pPr>
            <a:r>
              <a:rPr lang="en-US" sz="2000" b="0" i="0" u="none" strike="noStrike" baseline="0" dirty="0">
                <a:solidFill>
                  <a:prstClr val="black"/>
                </a:solidFill>
                <a:latin typeface="Calibri"/>
              </a:rPr>
              <a:t>A town employee may not have a financial interest in a </a:t>
            </a:r>
            <a:br>
              <a:rPr lang="en-US" sz="2000" b="0" i="0" u="none" strike="noStrike" baseline="0" dirty="0">
                <a:solidFill>
                  <a:prstClr val="black"/>
                </a:solidFill>
                <a:latin typeface="Calibri"/>
              </a:rPr>
            </a:br>
            <a:r>
              <a:rPr lang="en-US" sz="2000" b="0" i="0" u="none" strike="noStrike" baseline="0" dirty="0">
                <a:solidFill>
                  <a:prstClr val="black"/>
                </a:solidFill>
                <a:latin typeface="Calibri"/>
              </a:rPr>
              <a:t>contract in which the town is an interested party.</a:t>
            </a:r>
          </a:p>
          <a:p>
            <a:pPr lvl="2">
              <a:buFont typeface="Arial" panose="020B0604020202020204" pitchFamily="34" charset="0"/>
              <a:buChar char="•"/>
            </a:pPr>
            <a:r>
              <a:rPr lang="en-US" sz="2000" i="0" dirty="0">
                <a:solidFill>
                  <a:prstClr val="black"/>
                </a:solidFill>
              </a:rPr>
              <a:t>Law applies less restrictively to designated “special” </a:t>
            </a:r>
            <a:br>
              <a:rPr lang="en-US" sz="2000" i="0" dirty="0">
                <a:solidFill>
                  <a:prstClr val="black"/>
                </a:solidFill>
              </a:rPr>
            </a:br>
            <a:r>
              <a:rPr lang="en-US" sz="2000" i="0" dirty="0">
                <a:solidFill>
                  <a:prstClr val="black"/>
                </a:solidFill>
              </a:rPr>
              <a:t>municipal employees</a:t>
            </a:r>
          </a:p>
          <a:p>
            <a:pPr lvl="2">
              <a:buFont typeface="Arial" panose="020B0604020202020204" pitchFamily="34" charset="0"/>
              <a:buChar char="•"/>
            </a:pPr>
            <a:r>
              <a:rPr lang="en-US" sz="2000" i="0" dirty="0">
                <a:solidFill>
                  <a:prstClr val="black"/>
                </a:solidFill>
              </a:rPr>
              <a:t>Restriction does not apply to elected or unpaid positions </a:t>
            </a:r>
          </a:p>
          <a:p>
            <a:pPr lvl="2">
              <a:buFont typeface="Arial" panose="020B0604020202020204" pitchFamily="34" charset="0"/>
              <a:buChar char="•"/>
            </a:pPr>
            <a:r>
              <a:rPr lang="en-US" sz="2000" i="0" dirty="0">
                <a:solidFill>
                  <a:prstClr val="black"/>
                </a:solidFill>
              </a:rPr>
              <a:t>Town employees can also serve on the Board of Selectmen </a:t>
            </a:r>
          </a:p>
          <a:p>
            <a:pPr lvl="2">
              <a:buFont typeface="Arial" panose="020B0604020202020204" pitchFamily="34" charset="0"/>
              <a:buChar char="•"/>
            </a:pPr>
            <a:r>
              <a:rPr lang="en-US" sz="2000" i="0" dirty="0">
                <a:solidFill>
                  <a:prstClr val="black"/>
                </a:solidFill>
              </a:rPr>
              <a:t>Other exemptions are available</a:t>
            </a:r>
          </a:p>
          <a:p>
            <a:pPr lvl="2">
              <a:buFont typeface="Arial" panose="020B0604020202020204" pitchFamily="34" charset="0"/>
              <a:buChar char="•"/>
            </a:pPr>
            <a:endParaRPr lang="en-US" sz="2000" i="0" dirty="0">
              <a:solidFill>
                <a:prstClr val="black"/>
              </a:solidFill>
            </a:endParaRPr>
          </a:p>
        </p:txBody>
      </p:sp>
      <p:pic>
        <p:nvPicPr>
          <p:cNvPr id="4" name="Picture 3">
            <a:extLst>
              <a:ext uri="{FF2B5EF4-FFF2-40B4-BE49-F238E27FC236}">
                <a16:creationId xmlns:a16="http://schemas.microsoft.com/office/drawing/2014/main" id="{1C6454CA-F553-459E-BCF8-4E4201355D58}"/>
              </a:ext>
            </a:extLst>
          </p:cNvPr>
          <p:cNvPicPr>
            <a:picLocks noChangeAspect="1"/>
          </p:cNvPicPr>
          <p:nvPr/>
        </p:nvPicPr>
        <p:blipFill>
          <a:blip r:embed="rId2"/>
          <a:stretch>
            <a:fillRect/>
          </a:stretch>
        </p:blipFill>
        <p:spPr>
          <a:xfrm>
            <a:off x="7490331" y="1504950"/>
            <a:ext cx="1265049" cy="1752601"/>
          </a:xfrm>
          <a:prstGeom prst="rect">
            <a:avLst/>
          </a:prstGeom>
        </p:spPr>
      </p:pic>
    </p:spTree>
    <p:extLst>
      <p:ext uri="{BB962C8B-B14F-4D97-AF65-F5344CB8AC3E}">
        <p14:creationId xmlns:p14="http://schemas.microsoft.com/office/powerpoint/2010/main" val="3457856238"/>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rtl="0"/>
            <a:r>
              <a:rPr lang="en-US" sz="4000" b="0" i="0" u="none" strike="noStrike" baseline="0" dirty="0">
                <a:solidFill>
                  <a:prstClr val="black"/>
                </a:solidFill>
                <a:latin typeface="Calibri"/>
              </a:rPr>
              <a:t>State Ethics Commission </a:t>
            </a:r>
            <a:br>
              <a:rPr lang="en-US" b="0" i="0" u="none" strike="noStrike" baseline="0" dirty="0">
                <a:solidFill>
                  <a:prstClr val="black"/>
                </a:solidFill>
                <a:latin typeface="Calibri"/>
              </a:rPr>
            </a:br>
            <a:endParaRPr lang="en-US" b="1" i="0" u="none" strike="noStrike" baseline="0" dirty="0">
              <a:solidFill>
                <a:srgbClr val="C00000"/>
              </a:solidFill>
              <a:effectLst/>
              <a:latin typeface="Calibri"/>
            </a:endParaRPr>
          </a:p>
        </p:txBody>
      </p:sp>
      <p:sp>
        <p:nvSpPr>
          <p:cNvPr id="3" name="Text Placeholder 2"/>
          <p:cNvSpPr>
            <a:spLocks noGrp="1"/>
          </p:cNvSpPr>
          <p:nvPr>
            <p:ph type="body" idx="1"/>
          </p:nvPr>
        </p:nvSpPr>
        <p:spPr>
          <a:xfrm>
            <a:off x="388620" y="1269002"/>
            <a:ext cx="8366760" cy="3200400"/>
          </a:xfrm>
        </p:spPr>
        <p:txBody>
          <a:bodyPr>
            <a:normAutofit/>
          </a:bodyPr>
          <a:lstStyle/>
          <a:p>
            <a:pPr marL="0" lvl="0" indent="0">
              <a:buNone/>
            </a:pPr>
            <a:r>
              <a:rPr lang="en-US" sz="2400" b="1" u="sng" dirty="0">
                <a:solidFill>
                  <a:srgbClr val="C00000"/>
                </a:solidFill>
                <a:ea typeface="+mj-ea"/>
                <a:cs typeface="+mj-cs"/>
              </a:rPr>
              <a:t>Financial Interests in Contracts</a:t>
            </a:r>
            <a:endParaRPr lang="en-US" sz="2000" b="0" i="0" u="sng" strike="noStrike" baseline="0" dirty="0">
              <a:solidFill>
                <a:prstClr val="black"/>
              </a:solidFill>
              <a:latin typeface="Calibri"/>
            </a:endParaRPr>
          </a:p>
          <a:p>
            <a:pPr marL="255984" lvl="1" indent="0">
              <a:buNone/>
            </a:pPr>
            <a:r>
              <a:rPr lang="en-US" sz="2000" dirty="0">
                <a:solidFill>
                  <a:prstClr val="black"/>
                </a:solidFill>
              </a:rPr>
              <a:t>If not a "special," a town employee may violate the conflict of interest law </a:t>
            </a:r>
            <a:br>
              <a:rPr lang="en-US" sz="2000" dirty="0">
                <a:solidFill>
                  <a:prstClr val="black"/>
                </a:solidFill>
              </a:rPr>
            </a:br>
            <a:r>
              <a:rPr lang="en-US" sz="2000" dirty="0">
                <a:solidFill>
                  <a:prstClr val="black"/>
                </a:solidFill>
              </a:rPr>
              <a:t>if they held another position with the town.</a:t>
            </a:r>
          </a:p>
          <a:p>
            <a:pPr marL="255984" lvl="1" indent="0">
              <a:buNone/>
            </a:pPr>
            <a:r>
              <a:rPr lang="en-US" sz="2000" dirty="0">
                <a:solidFill>
                  <a:prstClr val="black"/>
                </a:solidFill>
              </a:rPr>
              <a:t>Special municipal employees are eligible for an exemption </a:t>
            </a:r>
            <a:br>
              <a:rPr lang="en-US" sz="2000" dirty="0">
                <a:solidFill>
                  <a:prstClr val="black"/>
                </a:solidFill>
              </a:rPr>
            </a:br>
            <a:r>
              <a:rPr lang="en-US" sz="2000" dirty="0">
                <a:solidFill>
                  <a:prstClr val="black"/>
                </a:solidFill>
              </a:rPr>
              <a:t>as long as:</a:t>
            </a:r>
          </a:p>
          <a:p>
            <a:pPr marL="255984" lvl="1" indent="0">
              <a:buNone/>
            </a:pPr>
            <a:r>
              <a:rPr lang="en-US" sz="1800" dirty="0">
                <a:solidFill>
                  <a:prstClr val="black"/>
                </a:solidFill>
              </a:rPr>
              <a:t>•  they file a disclosure with the town clerk making full disclosure</a:t>
            </a:r>
            <a:br>
              <a:rPr lang="en-US" sz="1800" dirty="0">
                <a:solidFill>
                  <a:prstClr val="black"/>
                </a:solidFill>
              </a:rPr>
            </a:br>
            <a:r>
              <a:rPr lang="en-US" sz="1800" dirty="0">
                <a:solidFill>
                  <a:prstClr val="black"/>
                </a:solidFill>
              </a:rPr>
              <a:t>    of the other employment relationship, and, in certain instances,</a:t>
            </a:r>
          </a:p>
          <a:p>
            <a:pPr marL="255984" lvl="1" indent="0">
              <a:buNone/>
            </a:pPr>
            <a:r>
              <a:rPr lang="en-US" sz="1800" dirty="0">
                <a:solidFill>
                  <a:prstClr val="black"/>
                </a:solidFill>
              </a:rPr>
              <a:t>•  the board of selectmen may need to vote to approve an exemption</a:t>
            </a:r>
            <a:br>
              <a:rPr lang="en-US" sz="1800" dirty="0">
                <a:solidFill>
                  <a:prstClr val="black"/>
                </a:solidFill>
              </a:rPr>
            </a:br>
            <a:r>
              <a:rPr lang="en-US" sz="1800" dirty="0">
                <a:solidFill>
                  <a:prstClr val="black"/>
                </a:solidFill>
              </a:rPr>
              <a:t>    to allow the special to hold the additional position. </a:t>
            </a:r>
          </a:p>
          <a:p>
            <a:pPr lvl="2">
              <a:buFont typeface="Arial" panose="020B0604020202020204" pitchFamily="34" charset="0"/>
              <a:buChar char="•"/>
            </a:pPr>
            <a:endParaRPr lang="en-US" sz="2000" i="0" dirty="0">
              <a:solidFill>
                <a:prstClr val="black"/>
              </a:solidFill>
            </a:endParaRPr>
          </a:p>
        </p:txBody>
      </p:sp>
      <p:pic>
        <p:nvPicPr>
          <p:cNvPr id="4" name="Picture 3">
            <a:extLst>
              <a:ext uri="{FF2B5EF4-FFF2-40B4-BE49-F238E27FC236}">
                <a16:creationId xmlns:a16="http://schemas.microsoft.com/office/drawing/2014/main" id="{1C6454CA-F553-459E-BCF8-4E4201355D58}"/>
              </a:ext>
            </a:extLst>
          </p:cNvPr>
          <p:cNvPicPr>
            <a:picLocks noChangeAspect="1"/>
          </p:cNvPicPr>
          <p:nvPr/>
        </p:nvPicPr>
        <p:blipFill>
          <a:blip r:embed="rId2"/>
          <a:stretch>
            <a:fillRect/>
          </a:stretch>
        </p:blipFill>
        <p:spPr>
          <a:xfrm>
            <a:off x="7315200" y="2038349"/>
            <a:ext cx="1265049" cy="1752601"/>
          </a:xfrm>
          <a:prstGeom prst="rect">
            <a:avLst/>
          </a:prstGeom>
        </p:spPr>
      </p:pic>
    </p:spTree>
    <p:extLst>
      <p:ext uri="{BB962C8B-B14F-4D97-AF65-F5344CB8AC3E}">
        <p14:creationId xmlns:p14="http://schemas.microsoft.com/office/powerpoint/2010/main" val="155721342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sz="3600" b="0" i="0" u="none" strike="noStrike" baseline="0" dirty="0">
                <a:solidFill>
                  <a:prstClr val="black"/>
                </a:solidFill>
                <a:latin typeface="Calibri"/>
              </a:rPr>
              <a:t>State Ethics Commission</a:t>
            </a:r>
          </a:p>
        </p:txBody>
      </p:sp>
      <p:sp>
        <p:nvSpPr>
          <p:cNvPr id="3" name="Text Placeholder 2"/>
          <p:cNvSpPr>
            <a:spLocks noGrp="1"/>
          </p:cNvSpPr>
          <p:nvPr>
            <p:ph type="body" idx="1"/>
          </p:nvPr>
        </p:nvSpPr>
        <p:spPr/>
        <p:txBody>
          <a:bodyPr>
            <a:normAutofit/>
          </a:bodyPr>
          <a:lstStyle/>
          <a:p>
            <a:pPr marL="0" indent="0">
              <a:buNone/>
            </a:pPr>
            <a:r>
              <a:rPr lang="en-US" b="1" dirty="0">
                <a:solidFill>
                  <a:srgbClr val="C00000"/>
                </a:solidFill>
                <a:latin typeface="Calibri"/>
              </a:rPr>
              <a:t>State Ethics Commission</a:t>
            </a:r>
          </a:p>
          <a:p>
            <a:pPr marR="0" lvl="1" rtl="0">
              <a:buFont typeface="Arial" panose="020B0604020202020204" pitchFamily="34" charset="0"/>
              <a:buChar char="•"/>
            </a:pPr>
            <a:r>
              <a:rPr lang="en-US" sz="2000" b="0" i="0" u="none" strike="noStrike" baseline="0" dirty="0">
                <a:solidFill>
                  <a:prstClr val="black"/>
                </a:solidFill>
                <a:latin typeface="Calibri"/>
              </a:rPr>
              <a:t>Is a five-member, independent, non-partisan state agency whose members are appointed by the Governor, the Attorney General and the Secretary of State</a:t>
            </a:r>
          </a:p>
          <a:p>
            <a:pPr lvl="1">
              <a:buFont typeface="Arial" panose="020B0604020202020204" pitchFamily="34" charset="0"/>
              <a:buChar char="•"/>
            </a:pPr>
            <a:r>
              <a:rPr lang="en-US" sz="2000" dirty="0">
                <a:solidFill>
                  <a:prstClr val="black"/>
                </a:solidFill>
              </a:rPr>
              <a:t>Provides advice, education and enforcement of M.G.L. c. 268A and 268B</a:t>
            </a:r>
          </a:p>
          <a:p>
            <a:pPr lvl="1">
              <a:buFont typeface="Arial" panose="020B0604020202020204" pitchFamily="34" charset="0"/>
              <a:buChar char="•"/>
            </a:pPr>
            <a:r>
              <a:rPr lang="en-US" sz="2000" dirty="0">
                <a:solidFill>
                  <a:prstClr val="black"/>
                </a:solidFill>
              </a:rPr>
              <a:t>Has jurisdiction over all state, county and municipal employees and volunteers, paid or unpaid, full-time, part-time or intermittent</a:t>
            </a:r>
          </a:p>
          <a:p>
            <a:pPr marR="0" lvl="1" rtl="0"/>
            <a:endParaRPr lang="en-US" sz="2000" b="0" i="0" u="none" strike="noStrike" baseline="0" dirty="0">
              <a:solidFill>
                <a:prstClr val="black"/>
              </a:solidFill>
              <a:latin typeface="Calibri"/>
            </a:endParaRPr>
          </a:p>
        </p:txBody>
      </p:sp>
    </p:spTree>
    <p:extLst>
      <p:ext uri="{BB962C8B-B14F-4D97-AF65-F5344CB8AC3E}">
        <p14:creationId xmlns:p14="http://schemas.microsoft.com/office/powerpoint/2010/main" val="3261208570"/>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rtl="0"/>
            <a:r>
              <a:rPr lang="en-US" sz="4000" b="0" i="0" u="none" strike="noStrike" baseline="0" dirty="0">
                <a:solidFill>
                  <a:prstClr val="black"/>
                </a:solidFill>
                <a:latin typeface="Calibri"/>
              </a:rPr>
              <a:t>State Ethics Commission </a:t>
            </a:r>
            <a:br>
              <a:rPr lang="en-US" b="0" i="0" u="none" strike="noStrike" baseline="0" dirty="0">
                <a:solidFill>
                  <a:prstClr val="black"/>
                </a:solidFill>
                <a:latin typeface="Calibri"/>
              </a:rPr>
            </a:br>
            <a:endParaRPr lang="en-US" b="1" i="0" u="none" strike="noStrike" baseline="0" dirty="0">
              <a:solidFill>
                <a:srgbClr val="C00000"/>
              </a:solidFill>
              <a:effectLst/>
              <a:latin typeface="Calibri"/>
            </a:endParaRPr>
          </a:p>
        </p:txBody>
      </p:sp>
      <p:sp>
        <p:nvSpPr>
          <p:cNvPr id="3" name="Text Placeholder 2"/>
          <p:cNvSpPr>
            <a:spLocks noGrp="1"/>
          </p:cNvSpPr>
          <p:nvPr>
            <p:ph type="body" idx="1"/>
          </p:nvPr>
        </p:nvSpPr>
        <p:spPr>
          <a:xfrm>
            <a:off x="388620" y="1269002"/>
            <a:ext cx="8366760" cy="3200400"/>
          </a:xfrm>
        </p:spPr>
        <p:txBody>
          <a:bodyPr>
            <a:normAutofit/>
          </a:bodyPr>
          <a:lstStyle/>
          <a:p>
            <a:pPr marL="0" lvl="0" indent="0">
              <a:buNone/>
            </a:pPr>
            <a:r>
              <a:rPr lang="en-US" sz="2400" b="1" u="sng" dirty="0">
                <a:solidFill>
                  <a:srgbClr val="C00000"/>
                </a:solidFill>
                <a:ea typeface="+mj-ea"/>
                <a:cs typeface="+mj-cs"/>
              </a:rPr>
              <a:t>Financial Interests in Contracts</a:t>
            </a:r>
            <a:endParaRPr lang="en-US" sz="2400" b="0" i="0" u="sng" strike="noStrike" baseline="0" dirty="0">
              <a:solidFill>
                <a:prstClr val="black"/>
              </a:solidFill>
              <a:latin typeface="Calibri"/>
            </a:endParaRPr>
          </a:p>
          <a:p>
            <a:pPr marL="255984" lvl="1" indent="0">
              <a:buNone/>
            </a:pPr>
            <a:r>
              <a:rPr lang="en-US" sz="2000" dirty="0">
                <a:solidFill>
                  <a:prstClr val="black"/>
                </a:solidFill>
              </a:rPr>
              <a:t>Town employees who are not “special” municipal employees can take on additional paid or contracts as long as:</a:t>
            </a:r>
          </a:p>
          <a:p>
            <a:pPr marL="857250" lvl="2" indent="-342900">
              <a:buFont typeface="Arial" panose="020B0604020202020204" pitchFamily="34" charset="0"/>
              <a:buChar char="•"/>
            </a:pPr>
            <a:r>
              <a:rPr lang="en-US" sz="1800" i="0" dirty="0">
                <a:solidFill>
                  <a:prstClr val="black"/>
                </a:solidFill>
              </a:rPr>
              <a:t>They are not employed by the contracting town agency</a:t>
            </a:r>
          </a:p>
          <a:p>
            <a:pPr marL="857250" lvl="2" indent="-342900">
              <a:buFont typeface="Arial" panose="020B0604020202020204" pitchFamily="34" charset="0"/>
              <a:buChar char="•"/>
            </a:pPr>
            <a:r>
              <a:rPr lang="en-US" sz="1800" i="0" dirty="0">
                <a:solidFill>
                  <a:prstClr val="black"/>
                </a:solidFill>
              </a:rPr>
              <a:t>They do not participate in any of the activities of the </a:t>
            </a:r>
            <a:br>
              <a:rPr lang="en-US" sz="1800" i="0" dirty="0">
                <a:solidFill>
                  <a:prstClr val="black"/>
                </a:solidFill>
              </a:rPr>
            </a:br>
            <a:r>
              <a:rPr lang="en-US" sz="1800" i="0" dirty="0">
                <a:solidFill>
                  <a:prstClr val="black"/>
                </a:solidFill>
              </a:rPr>
              <a:t>contracting town agency</a:t>
            </a:r>
          </a:p>
          <a:p>
            <a:pPr marL="857250" lvl="2" indent="-342900">
              <a:buFont typeface="Arial" panose="020B0604020202020204" pitchFamily="34" charset="0"/>
              <a:buChar char="•"/>
            </a:pPr>
            <a:r>
              <a:rPr lang="en-US" sz="1800" i="0" dirty="0">
                <a:solidFill>
                  <a:prstClr val="black"/>
                </a:solidFill>
              </a:rPr>
              <a:t>The contract is made after public notice or through </a:t>
            </a:r>
            <a:br>
              <a:rPr lang="en-US" sz="1800" i="0" dirty="0">
                <a:solidFill>
                  <a:prstClr val="black"/>
                </a:solidFill>
              </a:rPr>
            </a:br>
            <a:r>
              <a:rPr lang="en-US" sz="1800" i="0" dirty="0">
                <a:solidFill>
                  <a:prstClr val="black"/>
                </a:solidFill>
              </a:rPr>
              <a:t>competitive bidding, </a:t>
            </a:r>
          </a:p>
          <a:p>
            <a:pPr marL="857250" lvl="2" indent="-342900">
              <a:buFont typeface="Arial" panose="020B0604020202020204" pitchFamily="34" charset="0"/>
              <a:buChar char="•"/>
            </a:pPr>
            <a:r>
              <a:rPr lang="en-US" sz="1800" i="0" dirty="0">
                <a:solidFill>
                  <a:prstClr val="black"/>
                </a:solidFill>
              </a:rPr>
              <a:t>The town employee files a disclosure with the town clerk, </a:t>
            </a:r>
          </a:p>
        </p:txBody>
      </p:sp>
      <p:pic>
        <p:nvPicPr>
          <p:cNvPr id="4" name="Picture 3">
            <a:extLst>
              <a:ext uri="{FF2B5EF4-FFF2-40B4-BE49-F238E27FC236}">
                <a16:creationId xmlns:a16="http://schemas.microsoft.com/office/drawing/2014/main" id="{1C6454CA-F553-459E-BCF8-4E4201355D58}"/>
              </a:ext>
            </a:extLst>
          </p:cNvPr>
          <p:cNvPicPr>
            <a:picLocks noChangeAspect="1"/>
          </p:cNvPicPr>
          <p:nvPr/>
        </p:nvPicPr>
        <p:blipFill>
          <a:blip r:embed="rId2"/>
          <a:stretch>
            <a:fillRect/>
          </a:stretch>
        </p:blipFill>
        <p:spPr>
          <a:xfrm>
            <a:off x="7315200" y="2266950"/>
            <a:ext cx="1265049" cy="1752601"/>
          </a:xfrm>
          <a:prstGeom prst="rect">
            <a:avLst/>
          </a:prstGeom>
        </p:spPr>
      </p:pic>
    </p:spTree>
    <p:extLst>
      <p:ext uri="{BB962C8B-B14F-4D97-AF65-F5344CB8AC3E}">
        <p14:creationId xmlns:p14="http://schemas.microsoft.com/office/powerpoint/2010/main" val="1687282991"/>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sz="3600" b="0" i="0" u="none" strike="noStrike" baseline="0" dirty="0">
                <a:solidFill>
                  <a:prstClr val="black"/>
                </a:solidFill>
                <a:latin typeface="Calibri"/>
              </a:rPr>
              <a:t>State Ethics Commission</a:t>
            </a:r>
            <a:br>
              <a:rPr lang="en-US" b="0" i="0" u="none" strike="noStrike" baseline="0" dirty="0">
                <a:solidFill>
                  <a:prstClr val="black"/>
                </a:solidFill>
                <a:latin typeface="Calibri"/>
              </a:rPr>
            </a:br>
            <a:endParaRPr lang="en-US" sz="2400" b="1" i="0" u="none" strike="noStrike" baseline="0" dirty="0">
              <a:solidFill>
                <a:srgbClr val="C00000"/>
              </a:solidFill>
              <a:effectLst/>
              <a:latin typeface="Calibri"/>
            </a:endParaRPr>
          </a:p>
        </p:txBody>
      </p:sp>
      <p:sp>
        <p:nvSpPr>
          <p:cNvPr id="3" name="Text Placeholder 2"/>
          <p:cNvSpPr>
            <a:spLocks noGrp="1"/>
          </p:cNvSpPr>
          <p:nvPr>
            <p:ph type="body" idx="1"/>
          </p:nvPr>
        </p:nvSpPr>
        <p:spPr/>
        <p:txBody>
          <a:bodyPr>
            <a:normAutofit fontScale="92500" lnSpcReduction="10000"/>
          </a:bodyPr>
          <a:lstStyle/>
          <a:p>
            <a:pPr marL="0" lvl="0" indent="0">
              <a:buNone/>
            </a:pPr>
            <a:r>
              <a:rPr lang="en-US" sz="2400" b="1" dirty="0">
                <a:solidFill>
                  <a:srgbClr val="C00000"/>
                </a:solidFill>
                <a:ea typeface="+mj-ea"/>
                <a:cs typeface="+mj-cs"/>
              </a:rPr>
              <a:t>Regulatory Exemptions related to Prohibited Financial Interests in Contracts</a:t>
            </a:r>
            <a:endParaRPr lang="en-US" sz="2000" b="0" i="0" u="none" strike="noStrike" baseline="0" dirty="0">
              <a:solidFill>
                <a:srgbClr val="001CA8"/>
              </a:solidFill>
              <a:latin typeface="Calibri"/>
            </a:endParaRPr>
          </a:p>
          <a:p>
            <a:pPr lvl="3">
              <a:buFont typeface="Arial" panose="020B0604020202020204" pitchFamily="34" charset="0"/>
              <a:buChar char="•"/>
            </a:pPr>
            <a:r>
              <a:rPr lang="en-US" dirty="0">
                <a:solidFill>
                  <a:prstClr val="black"/>
                </a:solidFill>
              </a:rPr>
              <a:t>Exemption of Fee‑based Contractual Relationships Readily Available to the Public (e.g. summer camps, municipal golf course memberships, town-issued permits)</a:t>
            </a:r>
          </a:p>
          <a:p>
            <a:pPr lvl="3">
              <a:buFont typeface="Arial" panose="020B0604020202020204" pitchFamily="34" charset="0"/>
              <a:buChar char="•"/>
            </a:pPr>
            <a:r>
              <a:rPr lang="en-US" dirty="0">
                <a:solidFill>
                  <a:prstClr val="black"/>
                </a:solidFill>
              </a:rPr>
              <a:t>Exemption Related to Senior Tax Abatement Programs </a:t>
            </a:r>
            <a:r>
              <a:rPr lang="en-US" dirty="0">
                <a:solidFill>
                  <a:srgbClr val="C00000"/>
                </a:solidFill>
              </a:rPr>
              <a:t>*</a:t>
            </a:r>
          </a:p>
          <a:p>
            <a:pPr lvl="3">
              <a:buFont typeface="Arial" panose="020B0604020202020204" pitchFamily="34" charset="0"/>
              <a:buChar char="•"/>
            </a:pPr>
            <a:r>
              <a:rPr lang="en-US" dirty="0">
                <a:solidFill>
                  <a:prstClr val="black"/>
                </a:solidFill>
              </a:rPr>
              <a:t>Exemption of Affordable Housing Programs and Community Development Programs </a:t>
            </a:r>
            <a:r>
              <a:rPr lang="en-US" dirty="0">
                <a:solidFill>
                  <a:srgbClr val="C00000"/>
                </a:solidFill>
              </a:rPr>
              <a:t>*</a:t>
            </a:r>
          </a:p>
          <a:p>
            <a:pPr lvl="3">
              <a:buFont typeface="Arial" panose="020B0604020202020204" pitchFamily="34" charset="0"/>
              <a:buChar char="•"/>
            </a:pPr>
            <a:r>
              <a:rPr lang="en-US" dirty="0"/>
              <a:t>Exemption to Permit Town Employees to Participate in Mitigation, Disaster Relief, and Renewable Energy Programs </a:t>
            </a:r>
            <a:r>
              <a:rPr lang="en-US" dirty="0">
                <a:solidFill>
                  <a:srgbClr val="C00000"/>
                </a:solidFill>
              </a:rPr>
              <a:t>*</a:t>
            </a:r>
            <a:br>
              <a:rPr lang="en-US" dirty="0">
                <a:solidFill>
                  <a:srgbClr val="C00000"/>
                </a:solidFill>
              </a:rPr>
            </a:br>
            <a:endParaRPr lang="en-US" dirty="0">
              <a:solidFill>
                <a:srgbClr val="C00000"/>
              </a:solidFill>
            </a:endParaRPr>
          </a:p>
          <a:p>
            <a:pPr marL="514350" lvl="2" indent="0">
              <a:buNone/>
            </a:pPr>
            <a:r>
              <a:rPr lang="en-US" sz="1800" b="0" i="0" u="none" strike="noStrike" baseline="0" dirty="0">
                <a:solidFill>
                  <a:srgbClr val="C00000"/>
                </a:solidFill>
                <a:latin typeface="Calibri"/>
              </a:rPr>
              <a:t>* The town employee can have no role in the program administration</a:t>
            </a:r>
          </a:p>
        </p:txBody>
      </p:sp>
    </p:spTree>
    <p:extLst>
      <p:ext uri="{BB962C8B-B14F-4D97-AF65-F5344CB8AC3E}">
        <p14:creationId xmlns:p14="http://schemas.microsoft.com/office/powerpoint/2010/main" val="2036739871"/>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sz="3600" b="0" i="0" u="none" strike="noStrike" baseline="0" dirty="0">
                <a:solidFill>
                  <a:prstClr val="black"/>
                </a:solidFill>
                <a:latin typeface="Calibri"/>
              </a:rPr>
              <a:t>State Ethics Commission</a:t>
            </a:r>
            <a:br>
              <a:rPr lang="en-US" b="0" i="0" u="none" strike="noStrike" baseline="0" dirty="0">
                <a:solidFill>
                  <a:prstClr val="black"/>
                </a:solidFill>
                <a:latin typeface="Calibri"/>
              </a:rPr>
            </a:br>
            <a:endParaRPr lang="en-US" sz="2400" b="1" i="0" u="none" strike="noStrike" baseline="0" dirty="0">
              <a:solidFill>
                <a:srgbClr val="C00000"/>
              </a:solidFill>
              <a:effectLst/>
              <a:latin typeface="Calibri"/>
            </a:endParaRPr>
          </a:p>
        </p:txBody>
      </p:sp>
      <p:sp>
        <p:nvSpPr>
          <p:cNvPr id="3" name="Text Placeholder 2"/>
          <p:cNvSpPr>
            <a:spLocks noGrp="1"/>
          </p:cNvSpPr>
          <p:nvPr>
            <p:ph type="body" idx="1"/>
          </p:nvPr>
        </p:nvSpPr>
        <p:spPr/>
        <p:txBody>
          <a:bodyPr>
            <a:normAutofit/>
          </a:bodyPr>
          <a:lstStyle/>
          <a:p>
            <a:pPr marL="0" lvl="0" indent="0" defTabSz="914400" eaLnBrk="0" fontAlgn="base" hangingPunct="0">
              <a:lnSpc>
                <a:spcPct val="80000"/>
              </a:lnSpc>
              <a:spcBef>
                <a:spcPct val="20000"/>
              </a:spcBef>
              <a:spcAft>
                <a:spcPct val="0"/>
              </a:spcAft>
              <a:buNone/>
            </a:pPr>
            <a:r>
              <a:rPr lang="en-US" sz="2400" b="1" dirty="0">
                <a:solidFill>
                  <a:srgbClr val="C00000"/>
                </a:solidFill>
                <a:ea typeface="+mj-ea"/>
                <a:cs typeface="+mj-cs"/>
              </a:rPr>
              <a:t>Restrictions on Appointment</a:t>
            </a:r>
            <a:endParaRPr lang="en-US" altLang="en-US" sz="2400" kern="0" dirty="0">
              <a:solidFill>
                <a:srgbClr val="0000A4"/>
              </a:solidFill>
            </a:endParaRPr>
          </a:p>
          <a:p>
            <a:pPr marL="0" lvl="0" indent="0" defTabSz="914400" eaLnBrk="0" fontAlgn="base" hangingPunct="0">
              <a:lnSpc>
                <a:spcPct val="80000"/>
              </a:lnSpc>
              <a:spcBef>
                <a:spcPct val="20000"/>
              </a:spcBef>
              <a:spcAft>
                <a:spcPct val="0"/>
              </a:spcAft>
              <a:buNone/>
            </a:pPr>
            <a:endParaRPr lang="en-US" altLang="en-US" sz="1800" b="1" kern="0" dirty="0"/>
          </a:p>
          <a:p>
            <a:pPr defTabSz="914400" eaLnBrk="0" fontAlgn="base" hangingPunct="0">
              <a:lnSpc>
                <a:spcPct val="80000"/>
              </a:lnSpc>
              <a:spcBef>
                <a:spcPct val="20000"/>
              </a:spcBef>
              <a:spcAft>
                <a:spcPct val="0"/>
              </a:spcAft>
            </a:pPr>
            <a:r>
              <a:rPr lang="en-US" altLang="en-US" sz="1800" kern="0" dirty="0"/>
              <a:t>Board members are ineligible for appointment to positions supervised by their board until 30 days after they resign from the board. </a:t>
            </a:r>
            <a:br>
              <a:rPr lang="en-US" altLang="en-US" sz="1800" kern="0" dirty="0"/>
            </a:br>
            <a:endParaRPr lang="en-US" altLang="en-US" sz="1800" kern="0" dirty="0"/>
          </a:p>
          <a:p>
            <a:pPr defTabSz="914400" eaLnBrk="0" fontAlgn="base" hangingPunct="0">
              <a:lnSpc>
                <a:spcPct val="80000"/>
              </a:lnSpc>
              <a:spcBef>
                <a:spcPct val="20000"/>
              </a:spcBef>
              <a:spcAft>
                <a:spcPct val="0"/>
              </a:spcAft>
            </a:pPr>
            <a:r>
              <a:rPr lang="en-US" altLang="en-US" sz="1800" kern="0" dirty="0"/>
              <a:t>Town employees who also serve on the board of selectmen are ineligible for any other appointment to a town position while a selectman and for 6 months thereafter.</a:t>
            </a:r>
            <a:br>
              <a:rPr lang="en-US" altLang="en-US" sz="1800" kern="0" dirty="0"/>
            </a:br>
            <a:endParaRPr lang="en-US" altLang="en-US" sz="1800" kern="0" dirty="0"/>
          </a:p>
          <a:p>
            <a:pPr defTabSz="914400" eaLnBrk="0" fontAlgn="base" hangingPunct="0">
              <a:lnSpc>
                <a:spcPct val="80000"/>
              </a:lnSpc>
              <a:spcBef>
                <a:spcPct val="20000"/>
              </a:spcBef>
              <a:spcAft>
                <a:spcPct val="0"/>
              </a:spcAft>
            </a:pPr>
            <a:r>
              <a:rPr lang="en-US" altLang="en-US" sz="1800" kern="0" dirty="0"/>
              <a:t>Housing Authority employees who also serve as elected town officials are ineligible for appointment to any other town position until 6 months after they leave the elected position.</a:t>
            </a:r>
            <a:endParaRPr lang="en-US" sz="1800" i="0" u="none" strike="noStrike" baseline="0" dirty="0"/>
          </a:p>
        </p:txBody>
      </p:sp>
    </p:spTree>
    <p:extLst>
      <p:ext uri="{BB962C8B-B14F-4D97-AF65-F5344CB8AC3E}">
        <p14:creationId xmlns:p14="http://schemas.microsoft.com/office/powerpoint/2010/main" val="3103908660"/>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sz="3600" b="0" i="0" u="none" strike="noStrike" baseline="0" dirty="0">
                <a:solidFill>
                  <a:prstClr val="black"/>
                </a:solidFill>
                <a:latin typeface="Calibri"/>
              </a:rPr>
              <a:t>State Ethics Commission </a:t>
            </a:r>
            <a:br>
              <a:rPr lang="en-US" b="0" i="0" u="none" strike="noStrike" baseline="0" dirty="0">
                <a:solidFill>
                  <a:prstClr val="black"/>
                </a:solidFill>
                <a:latin typeface="Calibri"/>
              </a:rPr>
            </a:br>
            <a:endParaRPr lang="en-US" sz="2400" b="0" i="0" u="none" baseline="0" dirty="0">
              <a:solidFill>
                <a:srgbClr val="C00000"/>
              </a:solidFill>
              <a:effectLst/>
              <a:latin typeface="Calibri"/>
            </a:endParaRPr>
          </a:p>
        </p:txBody>
      </p:sp>
      <p:sp>
        <p:nvSpPr>
          <p:cNvPr id="3" name="Text Placeholder 2"/>
          <p:cNvSpPr>
            <a:spLocks noGrp="1"/>
          </p:cNvSpPr>
          <p:nvPr>
            <p:ph type="body" idx="1"/>
          </p:nvPr>
        </p:nvSpPr>
        <p:spPr>
          <a:xfrm>
            <a:off x="388620" y="1286576"/>
            <a:ext cx="8366760" cy="3200400"/>
          </a:xfrm>
        </p:spPr>
        <p:txBody>
          <a:bodyPr>
            <a:normAutofit fontScale="92500" lnSpcReduction="10000"/>
          </a:bodyPr>
          <a:lstStyle/>
          <a:p>
            <a:pPr marL="0" lvl="0" indent="0">
              <a:buNone/>
            </a:pPr>
            <a:r>
              <a:rPr lang="en-US" sz="2400" b="1" u="sng" dirty="0">
                <a:solidFill>
                  <a:srgbClr val="C00000"/>
                </a:solidFill>
                <a:ea typeface="+mj-ea"/>
                <a:cs typeface="+mj-cs"/>
              </a:rPr>
              <a:t>Former Municipal Employees</a:t>
            </a:r>
            <a:r>
              <a:rPr lang="en-US" sz="2400" b="1" dirty="0">
                <a:solidFill>
                  <a:srgbClr val="C00000"/>
                </a:solidFill>
                <a:ea typeface="+mj-ea"/>
                <a:cs typeface="+mj-cs"/>
              </a:rPr>
              <a:t>:  </a:t>
            </a:r>
            <a:r>
              <a:rPr lang="en-US" sz="2400" b="1" dirty="0">
                <a:ea typeface="+mj-ea"/>
                <a:cs typeface="+mj-cs"/>
              </a:rPr>
              <a:t>Revolving Door Restrictions</a:t>
            </a:r>
            <a:endParaRPr lang="en-US" sz="2000" b="1" i="0" u="none" strike="noStrike" baseline="0" dirty="0">
              <a:latin typeface="Calibri"/>
            </a:endParaRPr>
          </a:p>
          <a:p>
            <a:pPr marL="255984" lvl="1" indent="0">
              <a:buNone/>
            </a:pPr>
            <a:r>
              <a:rPr lang="en-US" sz="2000" b="0" i="0" u="sng" strike="noStrike" baseline="0" dirty="0">
                <a:solidFill>
                  <a:srgbClr val="001CA8"/>
                </a:solidFill>
                <a:latin typeface="Calibri"/>
              </a:rPr>
              <a:t>The forever ban</a:t>
            </a:r>
          </a:p>
          <a:p>
            <a:pPr lvl="2">
              <a:buFont typeface="Arial" panose="020B0604020202020204" pitchFamily="34" charset="0"/>
              <a:buChar char="•"/>
            </a:pPr>
            <a:r>
              <a:rPr lang="en-US" sz="2000" b="0" i="0" u="none" strike="noStrike" baseline="0" dirty="0">
                <a:solidFill>
                  <a:prstClr val="black"/>
                </a:solidFill>
                <a:latin typeface="Calibri"/>
              </a:rPr>
              <a:t>A former town employee is prohibited from receiving compensation </a:t>
            </a:r>
            <a:br>
              <a:rPr lang="en-US" sz="2000" b="0" i="0" u="none" strike="noStrike" baseline="0" dirty="0">
                <a:solidFill>
                  <a:prstClr val="black"/>
                </a:solidFill>
                <a:latin typeface="Calibri"/>
              </a:rPr>
            </a:br>
            <a:r>
              <a:rPr lang="en-US" sz="2000" b="0" i="0" u="none" strike="noStrike" baseline="0" dirty="0">
                <a:solidFill>
                  <a:prstClr val="black"/>
                </a:solidFill>
                <a:latin typeface="Calibri"/>
              </a:rPr>
              <a:t>from or representing a third party in any particular matter </a:t>
            </a:r>
            <a:br>
              <a:rPr lang="en-US" sz="2000" b="0" i="0" u="none" strike="noStrike" baseline="0" dirty="0">
                <a:solidFill>
                  <a:prstClr val="black"/>
                </a:solidFill>
                <a:latin typeface="Calibri"/>
              </a:rPr>
            </a:br>
            <a:r>
              <a:rPr lang="en-US" sz="2000" b="1" i="0" u="none" strike="noStrike" baseline="0" dirty="0">
                <a:solidFill>
                  <a:prstClr val="black"/>
                </a:solidFill>
                <a:latin typeface="Calibri"/>
              </a:rPr>
              <a:t>in which he participated as a town employee</a:t>
            </a:r>
            <a:r>
              <a:rPr lang="en-US" sz="2000" b="0" i="0" u="none" strike="noStrike" baseline="0" dirty="0">
                <a:solidFill>
                  <a:prstClr val="black"/>
                </a:solidFill>
                <a:latin typeface="Calibri"/>
              </a:rPr>
              <a:t>.</a:t>
            </a:r>
          </a:p>
          <a:p>
            <a:pPr marL="255984" lvl="1" indent="0">
              <a:buNone/>
            </a:pPr>
            <a:r>
              <a:rPr lang="en-US" sz="2000" u="sng" dirty="0">
                <a:solidFill>
                  <a:srgbClr val="001CA8"/>
                </a:solidFill>
              </a:rPr>
              <a:t>The one year cooling off period </a:t>
            </a:r>
          </a:p>
          <a:p>
            <a:pPr lvl="2">
              <a:buFont typeface="Arial" panose="020B0604020202020204" pitchFamily="34" charset="0"/>
              <a:buChar char="•"/>
            </a:pPr>
            <a:r>
              <a:rPr lang="en-US" sz="2000" i="0" dirty="0">
                <a:solidFill>
                  <a:prstClr val="black"/>
                </a:solidFill>
              </a:rPr>
              <a:t>A former town employee is prohibited for one year from </a:t>
            </a:r>
            <a:br>
              <a:rPr lang="en-US" sz="2000" i="0" dirty="0">
                <a:solidFill>
                  <a:prstClr val="black"/>
                </a:solidFill>
              </a:rPr>
            </a:br>
            <a:r>
              <a:rPr lang="en-US" sz="2000" i="0" dirty="0">
                <a:solidFill>
                  <a:prstClr val="black"/>
                </a:solidFill>
              </a:rPr>
              <a:t>appearing personally on behalf of a third party if, within two </a:t>
            </a:r>
            <a:br>
              <a:rPr lang="en-US" sz="2000" i="0" dirty="0">
                <a:solidFill>
                  <a:prstClr val="black"/>
                </a:solidFill>
              </a:rPr>
            </a:br>
            <a:r>
              <a:rPr lang="en-US" sz="2000" i="0" dirty="0">
                <a:solidFill>
                  <a:prstClr val="black"/>
                </a:solidFill>
              </a:rPr>
              <a:t>years prior to his last day of town employment, </a:t>
            </a:r>
            <a:r>
              <a:rPr lang="en-US" sz="2000" b="1" i="0" dirty="0">
                <a:solidFill>
                  <a:prstClr val="black"/>
                </a:solidFill>
              </a:rPr>
              <a:t>the matter was under his official responsibility</a:t>
            </a:r>
            <a:r>
              <a:rPr lang="en-US" sz="2000" dirty="0">
                <a:solidFill>
                  <a:prstClr val="black"/>
                </a:solidFill>
              </a:rPr>
              <a:t>.</a:t>
            </a:r>
            <a:endParaRPr lang="en-US" sz="2000" b="0" i="0" u="none" strike="noStrike" baseline="0" dirty="0">
              <a:solidFill>
                <a:prstClr val="black"/>
              </a:solidFill>
              <a:latin typeface="Calibri"/>
            </a:endParaRPr>
          </a:p>
        </p:txBody>
      </p:sp>
      <p:pic>
        <p:nvPicPr>
          <p:cNvPr id="5" name="Picture 4">
            <a:extLst>
              <a:ext uri="{FF2B5EF4-FFF2-40B4-BE49-F238E27FC236}">
                <a16:creationId xmlns:a16="http://schemas.microsoft.com/office/drawing/2014/main" id="{D2E61980-8E6A-4B68-ADCA-840BD2D8A8C1}"/>
              </a:ext>
            </a:extLst>
          </p:cNvPr>
          <p:cNvPicPr>
            <a:picLocks noChangeAspect="1"/>
          </p:cNvPicPr>
          <p:nvPr/>
        </p:nvPicPr>
        <p:blipFill>
          <a:blip r:embed="rId2"/>
          <a:stretch>
            <a:fillRect/>
          </a:stretch>
        </p:blipFill>
        <p:spPr>
          <a:xfrm>
            <a:off x="7391400" y="2343150"/>
            <a:ext cx="1295400" cy="1219200"/>
          </a:xfrm>
          <a:prstGeom prst="rect">
            <a:avLst/>
          </a:prstGeom>
        </p:spPr>
      </p:pic>
    </p:spTree>
    <p:extLst>
      <p:ext uri="{BB962C8B-B14F-4D97-AF65-F5344CB8AC3E}">
        <p14:creationId xmlns:p14="http://schemas.microsoft.com/office/powerpoint/2010/main" val="2662602106"/>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rtl="0"/>
            <a:r>
              <a:rPr lang="en-US" sz="4000" b="0" i="0" u="none" strike="noStrike" baseline="0" dirty="0">
                <a:solidFill>
                  <a:prstClr val="black"/>
                </a:solidFill>
                <a:latin typeface="Calibri"/>
              </a:rPr>
              <a:t>State Ethics Commission </a:t>
            </a:r>
            <a:br>
              <a:rPr lang="en-US" b="0" i="0" u="none" strike="noStrike" baseline="0" dirty="0">
                <a:solidFill>
                  <a:prstClr val="black"/>
                </a:solidFill>
                <a:latin typeface="Calibri"/>
              </a:rPr>
            </a:br>
            <a:endParaRPr lang="en-US" b="0" i="0" u="none" strike="noStrike" baseline="0" dirty="0">
              <a:solidFill>
                <a:srgbClr val="C00000"/>
              </a:solidFill>
              <a:effectLst/>
              <a:latin typeface="Calibri"/>
            </a:endParaRPr>
          </a:p>
        </p:txBody>
      </p:sp>
      <p:sp>
        <p:nvSpPr>
          <p:cNvPr id="3" name="Text Placeholder 2"/>
          <p:cNvSpPr>
            <a:spLocks noGrp="1"/>
          </p:cNvSpPr>
          <p:nvPr>
            <p:ph type="body" idx="1"/>
          </p:nvPr>
        </p:nvSpPr>
        <p:spPr>
          <a:xfrm>
            <a:off x="388620" y="1261076"/>
            <a:ext cx="8366760" cy="3200400"/>
          </a:xfrm>
        </p:spPr>
        <p:txBody>
          <a:bodyPr>
            <a:normAutofit/>
          </a:bodyPr>
          <a:lstStyle/>
          <a:p>
            <a:pPr marL="0" lvl="0" indent="0">
              <a:buNone/>
            </a:pPr>
            <a:r>
              <a:rPr lang="en-US" sz="2400" b="1" dirty="0">
                <a:solidFill>
                  <a:srgbClr val="C00000"/>
                </a:solidFill>
                <a:ea typeface="+mj-ea"/>
                <a:cs typeface="+mj-cs"/>
              </a:rPr>
              <a:t>Finally</a:t>
            </a:r>
            <a:r>
              <a:rPr lang="en-US" sz="2400" dirty="0">
                <a:solidFill>
                  <a:srgbClr val="C00000"/>
                </a:solidFill>
                <a:ea typeface="+mj-ea"/>
                <a:cs typeface="+mj-cs"/>
              </a:rPr>
              <a:t>:</a:t>
            </a:r>
            <a:endParaRPr lang="en-US" sz="2000" dirty="0">
              <a:solidFill>
                <a:prstClr val="black"/>
              </a:solidFill>
              <a:latin typeface="Calibri"/>
            </a:endParaRPr>
          </a:p>
          <a:p>
            <a:pPr lvl="1">
              <a:buFont typeface="Arial" panose="020B0604020202020204" pitchFamily="34" charset="0"/>
              <a:buChar char="•"/>
            </a:pPr>
            <a:r>
              <a:rPr lang="en-US" sz="2000" b="0" i="0" u="none" strike="noStrike" baseline="0" dirty="0">
                <a:solidFill>
                  <a:prstClr val="black"/>
                </a:solidFill>
                <a:latin typeface="Calibri"/>
              </a:rPr>
              <a:t>When in doubt . . . </a:t>
            </a:r>
            <a:endParaRPr lang="en-US" sz="2000" b="1" i="0" u="none" strike="noStrike" baseline="0" dirty="0">
              <a:solidFill>
                <a:srgbClr val="C00000"/>
              </a:solidFill>
              <a:latin typeface="Calibri"/>
            </a:endParaRPr>
          </a:p>
          <a:p>
            <a:pPr lvl="1">
              <a:buFont typeface="Arial" panose="020B0604020202020204" pitchFamily="34" charset="0"/>
              <a:buChar char="•"/>
            </a:pPr>
            <a:r>
              <a:rPr lang="en-US" sz="2000" b="0" i="0" u="none" strike="noStrike" baseline="0" dirty="0">
                <a:solidFill>
                  <a:prstClr val="black"/>
                </a:solidFill>
                <a:latin typeface="Calibri"/>
              </a:rPr>
              <a:t>If a bell goes off or a flag goes up. . . </a:t>
            </a:r>
            <a:r>
              <a:rPr lang="en-US" sz="2000" b="1" i="0" u="none" strike="noStrike" baseline="0" dirty="0">
                <a:solidFill>
                  <a:srgbClr val="C00000"/>
                </a:solidFill>
                <a:latin typeface="Calibri"/>
              </a:rPr>
              <a:t>CALL</a:t>
            </a:r>
          </a:p>
          <a:p>
            <a:pPr lvl="2"/>
            <a:r>
              <a:rPr lang="en-US" sz="2000" b="1" i="0" u="none" strike="noStrike" baseline="0" dirty="0">
                <a:solidFill>
                  <a:prstClr val="black"/>
                </a:solidFill>
                <a:latin typeface="Calibri"/>
              </a:rPr>
              <a:t>(617) 371-9500</a:t>
            </a:r>
          </a:p>
          <a:p>
            <a:pPr lvl="2"/>
            <a:r>
              <a:rPr lang="en-US" sz="2000" b="1" i="0" u="none" strike="noStrike" baseline="0" dirty="0">
                <a:solidFill>
                  <a:prstClr val="black"/>
                </a:solidFill>
                <a:latin typeface="Calibri"/>
              </a:rPr>
              <a:t>(800) 485-4766</a:t>
            </a:r>
          </a:p>
          <a:p>
            <a:pPr lvl="1">
              <a:buFont typeface="Arial" panose="020B0604020202020204" pitchFamily="34" charset="0"/>
              <a:buChar char="•"/>
            </a:pPr>
            <a:r>
              <a:rPr lang="en-US" sz="2300" b="0" i="0" u="none" strike="noStrike" baseline="0" dirty="0">
                <a:solidFill>
                  <a:prstClr val="black"/>
                </a:solidFill>
                <a:latin typeface="Calibri"/>
              </a:rPr>
              <a:t>Visit: </a:t>
            </a:r>
            <a:r>
              <a:rPr lang="en-US" sz="2300" b="0" i="0" u="sng" strike="noStrike" baseline="0" dirty="0">
                <a:solidFill>
                  <a:srgbClr val="0000FF"/>
                </a:solidFill>
                <a:latin typeface="Calibri"/>
                <a:hlinkClick r:id="rId2"/>
              </a:rPr>
              <a:t>www.mass.gov/orgs/state-ethics</a:t>
            </a:r>
            <a:r>
              <a:rPr lang="en-US" sz="2300" dirty="0">
                <a:solidFill>
                  <a:prstClr val="black"/>
                </a:solidFill>
                <a:latin typeface="Calibri"/>
                <a:hlinkClick r:id="rId2"/>
              </a:rPr>
              <a:t>-commission</a:t>
            </a:r>
            <a:endParaRPr lang="en-US" sz="2300" b="0" i="0" u="none" strike="noStrike" baseline="0" dirty="0">
              <a:solidFill>
                <a:prstClr val="black"/>
              </a:solidFill>
              <a:latin typeface="Calibri"/>
              <a:hlinkClick r:id="rId2"/>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3867150"/>
            <a:ext cx="3810000" cy="73071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98545D00-3D4E-4DDE-A545-A640AC3501BB}"/>
              </a:ext>
            </a:extLst>
          </p:cNvPr>
          <p:cNvPicPr>
            <a:picLocks noChangeAspect="1"/>
          </p:cNvPicPr>
          <p:nvPr/>
        </p:nvPicPr>
        <p:blipFill>
          <a:blip r:embed="rId4"/>
          <a:stretch>
            <a:fillRect/>
          </a:stretch>
        </p:blipFill>
        <p:spPr>
          <a:xfrm>
            <a:off x="2971800" y="1415931"/>
            <a:ext cx="685800" cy="603522"/>
          </a:xfrm>
          <a:prstGeom prst="rect">
            <a:avLst/>
          </a:prstGeom>
        </p:spPr>
      </p:pic>
      <p:pic>
        <p:nvPicPr>
          <p:cNvPr id="6" name="Picture 5">
            <a:extLst>
              <a:ext uri="{FF2B5EF4-FFF2-40B4-BE49-F238E27FC236}">
                <a16:creationId xmlns:a16="http://schemas.microsoft.com/office/drawing/2014/main" id="{A7A1D968-8C8C-4624-8D45-BE299675DE60}"/>
              </a:ext>
            </a:extLst>
          </p:cNvPr>
          <p:cNvPicPr>
            <a:picLocks noChangeAspect="1"/>
          </p:cNvPicPr>
          <p:nvPr/>
        </p:nvPicPr>
        <p:blipFill>
          <a:blip r:embed="rId5"/>
          <a:stretch>
            <a:fillRect/>
          </a:stretch>
        </p:blipFill>
        <p:spPr>
          <a:xfrm>
            <a:off x="2971800" y="2439585"/>
            <a:ext cx="990600" cy="684463"/>
          </a:xfrm>
          <a:prstGeom prst="rect">
            <a:avLst/>
          </a:prstGeom>
        </p:spPr>
      </p:pic>
    </p:spTree>
    <p:extLst>
      <p:ext uri="{BB962C8B-B14F-4D97-AF65-F5344CB8AC3E}">
        <p14:creationId xmlns:p14="http://schemas.microsoft.com/office/powerpoint/2010/main" val="117995111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rtl="0"/>
            <a:r>
              <a:rPr lang="en-US" sz="4000" b="0" i="0" u="none" strike="noStrike" baseline="0" dirty="0">
                <a:solidFill>
                  <a:prstClr val="black"/>
                </a:solidFill>
                <a:latin typeface="Calibri"/>
              </a:rPr>
              <a:t>State Ethics Commission</a:t>
            </a:r>
            <a:br>
              <a:rPr lang="en-US" b="0" i="0" u="none" strike="noStrike" baseline="0" dirty="0">
                <a:solidFill>
                  <a:prstClr val="black"/>
                </a:solidFill>
                <a:latin typeface="Calibri"/>
              </a:rPr>
            </a:br>
            <a:endParaRPr lang="en-US" b="0" i="0" u="none" strike="noStrike" baseline="0" dirty="0">
              <a:solidFill>
                <a:srgbClr val="C00000"/>
              </a:solidFill>
              <a:effectLst/>
              <a:latin typeface="Calibri"/>
            </a:endParaRPr>
          </a:p>
        </p:txBody>
      </p:sp>
      <p:sp>
        <p:nvSpPr>
          <p:cNvPr id="3" name="Text Placeholder 2"/>
          <p:cNvSpPr>
            <a:spLocks noGrp="1"/>
          </p:cNvSpPr>
          <p:nvPr>
            <p:ph type="body" idx="1"/>
          </p:nvPr>
        </p:nvSpPr>
        <p:spPr>
          <a:xfrm>
            <a:off x="388620" y="1047750"/>
            <a:ext cx="8366760" cy="3200400"/>
          </a:xfrm>
        </p:spPr>
        <p:txBody>
          <a:bodyPr>
            <a:normAutofit/>
          </a:bodyPr>
          <a:lstStyle/>
          <a:p>
            <a:pPr marL="0" lvl="0" indent="0">
              <a:buNone/>
            </a:pPr>
            <a:r>
              <a:rPr lang="en-US" b="1" dirty="0">
                <a:solidFill>
                  <a:srgbClr val="C00000"/>
                </a:solidFill>
              </a:rPr>
              <a:t>Services provided by the State Ethics Commission</a:t>
            </a:r>
            <a:endParaRPr lang="en-US" dirty="0">
              <a:solidFill>
                <a:prstClr val="black"/>
              </a:solidFill>
              <a:latin typeface="Calibri"/>
            </a:endParaRPr>
          </a:p>
          <a:p>
            <a:pPr marR="0" lvl="0" rtl="0"/>
            <a:r>
              <a:rPr lang="en-US" sz="1800" b="0" i="0" u="none" strike="noStrike" baseline="0" dirty="0">
                <a:solidFill>
                  <a:prstClr val="black"/>
                </a:solidFill>
                <a:latin typeface="Calibri"/>
              </a:rPr>
              <a:t>You can obtain legal advice on how to comply with the law.  Ask for the Attorney of the Day.</a:t>
            </a:r>
          </a:p>
          <a:p>
            <a:pPr marR="0" lvl="0" rtl="0"/>
            <a:r>
              <a:rPr lang="en-US" sz="1800" b="0" i="0" u="none" strike="noStrike" baseline="0" dirty="0">
                <a:solidFill>
                  <a:prstClr val="black"/>
                </a:solidFill>
                <a:latin typeface="Calibri"/>
              </a:rPr>
              <a:t>We can conduct an educational seminar for your employees.</a:t>
            </a:r>
          </a:p>
          <a:p>
            <a:pPr lvl="0"/>
            <a:r>
              <a:rPr lang="en-US" sz="1800" dirty="0">
                <a:solidFill>
                  <a:prstClr val="black"/>
                </a:solidFill>
              </a:rPr>
              <a:t>You can file a complaint if you believe someone has violated the law.</a:t>
            </a:r>
          </a:p>
          <a:p>
            <a:pPr lvl="0"/>
            <a:r>
              <a:rPr lang="en-US" sz="1800" dirty="0">
                <a:solidFill>
                  <a:prstClr val="black"/>
                </a:solidFill>
              </a:rPr>
              <a:t>Call 617-371-9500 or visit our website at </a:t>
            </a:r>
            <a:r>
              <a:rPr lang="en-US" sz="1800" u="sng" dirty="0">
                <a:solidFill>
                  <a:srgbClr val="0000FF"/>
                </a:solidFill>
                <a:hlinkClick r:id="rId2"/>
              </a:rPr>
              <a:t>www.mass.gov/orgs/state-ethics-commission</a:t>
            </a:r>
            <a:r>
              <a:rPr lang="en-US" sz="1800" dirty="0">
                <a:solidFill>
                  <a:prstClr val="black"/>
                </a:solidFill>
                <a:hlinkClick r:id="rId2"/>
              </a:rPr>
              <a:t>. </a:t>
            </a:r>
          </a:p>
          <a:p>
            <a:pPr marR="0" lvl="0" rtl="0"/>
            <a:endParaRPr lang="en-US" sz="2000" b="0" i="0" u="none" strike="noStrike" baseline="0" dirty="0">
              <a:solidFill>
                <a:prstClr val="black"/>
              </a:solidFill>
              <a:latin typeface="Calibri"/>
            </a:endParaRPr>
          </a:p>
        </p:txBody>
      </p:sp>
      <p:pic>
        <p:nvPicPr>
          <p:cNvPr id="4" name="Picture 3">
            <a:extLst>
              <a:ext uri="{FF2B5EF4-FFF2-40B4-BE49-F238E27FC236}">
                <a16:creationId xmlns:a16="http://schemas.microsoft.com/office/drawing/2014/main" id="{A4C04E7E-3C8F-406F-8703-1382364C18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3569633"/>
            <a:ext cx="5486400" cy="1052234"/>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73829019"/>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sz="3600" b="0" i="0" u="none" strike="noStrike" baseline="0" dirty="0">
                <a:solidFill>
                  <a:prstClr val="black"/>
                </a:solidFill>
                <a:latin typeface="Calibri"/>
              </a:rPr>
              <a:t>State Ethics Commission </a:t>
            </a:r>
            <a:br>
              <a:rPr lang="en-US" b="0" i="0" u="none" strike="noStrike" baseline="0" dirty="0">
                <a:solidFill>
                  <a:prstClr val="black"/>
                </a:solidFill>
                <a:latin typeface="Calibri"/>
              </a:rPr>
            </a:br>
            <a:endParaRPr lang="en-US" sz="2400" b="0" i="0" u="none" strike="noStrike" baseline="0" dirty="0">
              <a:solidFill>
                <a:srgbClr val="C00000"/>
              </a:solidFill>
              <a:effectLst/>
              <a:latin typeface="Calibri"/>
            </a:endParaRPr>
          </a:p>
        </p:txBody>
      </p:sp>
      <p:sp>
        <p:nvSpPr>
          <p:cNvPr id="3" name="Text Placeholder 2"/>
          <p:cNvSpPr>
            <a:spLocks noGrp="1"/>
          </p:cNvSpPr>
          <p:nvPr>
            <p:ph type="body" idx="1"/>
          </p:nvPr>
        </p:nvSpPr>
        <p:spPr>
          <a:xfrm>
            <a:off x="388620" y="1269002"/>
            <a:ext cx="8366760" cy="3200400"/>
          </a:xfrm>
        </p:spPr>
        <p:txBody>
          <a:bodyPr>
            <a:normAutofit/>
          </a:bodyPr>
          <a:lstStyle/>
          <a:p>
            <a:pPr marL="0" indent="0">
              <a:buNone/>
            </a:pPr>
            <a:r>
              <a:rPr lang="en-US" sz="2400" b="1" dirty="0">
                <a:solidFill>
                  <a:srgbClr val="C00000"/>
                </a:solidFill>
                <a:ea typeface="+mj-ea"/>
                <a:cs typeface="+mj-cs"/>
              </a:rPr>
              <a:t>Obtaining Legal Advice</a:t>
            </a:r>
            <a:endParaRPr lang="en-US" sz="2400" b="1" i="0" u="none" strike="noStrike" baseline="0" dirty="0">
              <a:solidFill>
                <a:prstClr val="black"/>
              </a:solidFill>
              <a:latin typeface="Calibri"/>
            </a:endParaRPr>
          </a:p>
          <a:p>
            <a:pPr marL="255984" lvl="1" indent="0">
              <a:buNone/>
            </a:pPr>
            <a:r>
              <a:rPr lang="en-US" sz="2000" b="0" i="0" u="none" strike="noStrike" baseline="0" dirty="0">
                <a:solidFill>
                  <a:prstClr val="black"/>
                </a:solidFill>
                <a:latin typeface="Calibri"/>
              </a:rPr>
              <a:t>Speak to the Attorney of the Day</a:t>
            </a:r>
          </a:p>
          <a:p>
            <a:pPr lvl="2">
              <a:buFont typeface="Arial" panose="020B0604020202020204" pitchFamily="34" charset="0"/>
              <a:buChar char="•"/>
            </a:pPr>
            <a:r>
              <a:rPr lang="en-US" sz="2000" b="0" i="0" u="none" strike="noStrike" baseline="0" dirty="0">
                <a:solidFill>
                  <a:prstClr val="black"/>
                </a:solidFill>
                <a:latin typeface="Calibri"/>
              </a:rPr>
              <a:t>Advice is confidential</a:t>
            </a:r>
          </a:p>
          <a:p>
            <a:pPr lvl="2">
              <a:buFont typeface="Arial" panose="020B0604020202020204" pitchFamily="34" charset="0"/>
              <a:buChar char="•"/>
            </a:pPr>
            <a:r>
              <a:rPr lang="en-US" sz="2000" b="0" i="0" u="none" strike="noStrike" baseline="0" dirty="0">
                <a:solidFill>
                  <a:prstClr val="black"/>
                </a:solidFill>
                <a:latin typeface="Calibri"/>
              </a:rPr>
              <a:t>Advice can be given by telephone (617) 371-9500</a:t>
            </a:r>
          </a:p>
          <a:p>
            <a:pPr lvl="2">
              <a:buFont typeface="Arial" panose="020B0604020202020204" pitchFamily="34" charset="0"/>
              <a:buChar char="•"/>
            </a:pPr>
            <a:r>
              <a:rPr lang="en-US" sz="2000" b="0" i="0" u="none" strike="noStrike" baseline="0" dirty="0">
                <a:solidFill>
                  <a:prstClr val="black"/>
                </a:solidFill>
                <a:latin typeface="Calibri"/>
              </a:rPr>
              <a:t>Online request for advice, </a:t>
            </a:r>
            <a:r>
              <a:rPr lang="en-US" sz="2000" b="0" i="0" u="sng" strike="noStrike" baseline="0" dirty="0">
                <a:solidFill>
                  <a:srgbClr val="0000FF"/>
                </a:solidFill>
                <a:latin typeface="Calibri"/>
                <a:hlinkClick r:id="rId2"/>
              </a:rPr>
              <a:t>www.mass.gov/orgs/state-ethics-commission</a:t>
            </a:r>
            <a:r>
              <a:rPr lang="en-US" sz="2000" b="0" i="0" u="none" strike="noStrike" baseline="0" dirty="0">
                <a:solidFill>
                  <a:prstClr val="black"/>
                </a:solidFill>
                <a:latin typeface="Calibri"/>
                <a:hlinkClick r:id="rId2"/>
              </a:rPr>
              <a:t> </a:t>
            </a:r>
          </a:p>
          <a:p>
            <a:pPr lvl="2">
              <a:buFont typeface="Arial" panose="020B0604020202020204" pitchFamily="34" charset="0"/>
              <a:buChar char="•"/>
            </a:pPr>
            <a:r>
              <a:rPr lang="en-US" sz="2000" b="0" i="0" u="none" strike="noStrike" baseline="0" dirty="0">
                <a:solidFill>
                  <a:prstClr val="black"/>
                </a:solidFill>
                <a:latin typeface="Calibri"/>
              </a:rPr>
              <a:t>No third party or past conduct advice given</a:t>
            </a:r>
          </a:p>
          <a:p>
            <a:pPr lvl="2">
              <a:buFont typeface="Arial" panose="020B0604020202020204" pitchFamily="34" charset="0"/>
              <a:buChar char="•"/>
            </a:pPr>
            <a:r>
              <a:rPr lang="en-US" sz="2000" b="0" i="0" u="none" strike="noStrike" baseline="0" dirty="0">
                <a:solidFill>
                  <a:prstClr val="black"/>
                </a:solidFill>
                <a:latin typeface="Calibri"/>
              </a:rPr>
              <a:t>Disclosure forms available on the website</a:t>
            </a:r>
          </a:p>
        </p:txBody>
      </p:sp>
      <p:pic>
        <p:nvPicPr>
          <p:cNvPr id="5" name="Picture 4" descr="A close up of a sign&#10;&#10;Description generated with high confidence">
            <a:extLst>
              <a:ext uri="{FF2B5EF4-FFF2-40B4-BE49-F238E27FC236}">
                <a16:creationId xmlns:a16="http://schemas.microsoft.com/office/drawing/2014/main" id="{20775D9B-F540-4477-A483-3A2380944A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1047750"/>
            <a:ext cx="1331976" cy="1331976"/>
          </a:xfrm>
          <a:prstGeom prst="rect">
            <a:avLst/>
          </a:prstGeom>
        </p:spPr>
      </p:pic>
    </p:spTree>
    <p:extLst>
      <p:ext uri="{BB962C8B-B14F-4D97-AF65-F5344CB8AC3E}">
        <p14:creationId xmlns:p14="http://schemas.microsoft.com/office/powerpoint/2010/main" val="40491763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rtl="0"/>
            <a:r>
              <a:rPr lang="en-US" sz="4000" b="0" i="0" u="none" strike="noStrike" baseline="0" dirty="0">
                <a:solidFill>
                  <a:prstClr val="black"/>
                </a:solidFill>
                <a:latin typeface="Calibri"/>
              </a:rPr>
              <a:t>State Ethics Commission</a:t>
            </a:r>
            <a:br>
              <a:rPr lang="en-US" b="0" i="0" u="none" strike="noStrike" baseline="0" dirty="0">
                <a:solidFill>
                  <a:prstClr val="black"/>
                </a:solidFill>
                <a:latin typeface="Calibri"/>
              </a:rPr>
            </a:br>
            <a:endParaRPr lang="en-US" sz="3200" b="1" i="0" u="none" strike="noStrike" baseline="0" dirty="0">
              <a:solidFill>
                <a:prstClr val="black"/>
              </a:solidFill>
              <a:effectLst/>
              <a:latin typeface="Calibri"/>
              <a:hlinkClick r:id="rId2"/>
            </a:endParaRPr>
          </a:p>
        </p:txBody>
      </p:sp>
      <p:sp>
        <p:nvSpPr>
          <p:cNvPr id="3" name="Text Placeholder 2"/>
          <p:cNvSpPr>
            <a:spLocks noGrp="1"/>
          </p:cNvSpPr>
          <p:nvPr>
            <p:ph type="body" idx="1"/>
          </p:nvPr>
        </p:nvSpPr>
        <p:spPr>
          <a:xfrm>
            <a:off x="388620" y="1119795"/>
            <a:ext cx="8366760" cy="3200400"/>
          </a:xfrm>
        </p:spPr>
        <p:txBody>
          <a:bodyPr/>
          <a:lstStyle/>
          <a:p>
            <a:pPr marL="0" indent="0">
              <a:buNone/>
            </a:pPr>
            <a:r>
              <a:rPr lang="en-US" b="1" dirty="0">
                <a:solidFill>
                  <a:srgbClr val="C00000"/>
                </a:solidFill>
                <a:ea typeface="+mj-ea"/>
                <a:cs typeface="+mj-cs"/>
              </a:rPr>
              <a:t>Website</a:t>
            </a:r>
            <a:endParaRPr lang="en-US" u="sng" dirty="0">
              <a:solidFill>
                <a:srgbClr val="0000FF"/>
              </a:solidFill>
              <a:hlinkClick r:id="rId2"/>
            </a:endParaRPr>
          </a:p>
          <a:p>
            <a:pPr marL="0" indent="0">
              <a:buNone/>
            </a:pPr>
            <a:r>
              <a:rPr lang="en-US" sz="2400" u="sng" dirty="0">
                <a:solidFill>
                  <a:srgbClr val="0000FF"/>
                </a:solidFill>
                <a:hlinkClick r:id="rId2"/>
              </a:rPr>
              <a:t>www.mass.gov/orgs/state-ethics-commission</a:t>
            </a:r>
            <a:r>
              <a:rPr lang="en-US" sz="2400" dirty="0">
                <a:solidFill>
                  <a:prstClr val="black"/>
                </a:solidFill>
                <a:hlinkClick r:id="rId2"/>
              </a:rPr>
              <a:t> </a:t>
            </a:r>
            <a:endParaRPr lang="en-US" sz="2400" dirty="0">
              <a:solidFill>
                <a:prstClr val="black"/>
              </a:solidFill>
            </a:endParaRPr>
          </a:p>
          <a:p>
            <a:pPr lvl="1">
              <a:buFont typeface="Arial" panose="020B0604020202020204" pitchFamily="34" charset="0"/>
              <a:buChar char="•"/>
            </a:pPr>
            <a:r>
              <a:rPr lang="en-US" sz="2000" b="0" i="0" u="none" strike="noStrike" baseline="0" dirty="0">
                <a:solidFill>
                  <a:prstClr val="black"/>
                </a:solidFill>
                <a:latin typeface="Calibri"/>
              </a:rPr>
              <a:t>Educational materials</a:t>
            </a:r>
          </a:p>
          <a:p>
            <a:pPr lvl="1">
              <a:buFont typeface="Arial" panose="020B0604020202020204" pitchFamily="34" charset="0"/>
              <a:buChar char="•"/>
            </a:pPr>
            <a:r>
              <a:rPr lang="en-US" sz="2000" b="0" i="0" u="none" strike="noStrike" baseline="0" dirty="0">
                <a:solidFill>
                  <a:prstClr val="black"/>
                </a:solidFill>
                <a:latin typeface="Calibri"/>
              </a:rPr>
              <a:t>Formal Legal Opinions</a:t>
            </a:r>
          </a:p>
          <a:p>
            <a:pPr lvl="1">
              <a:buFont typeface="Arial" panose="020B0604020202020204" pitchFamily="34" charset="0"/>
              <a:buChar char="•"/>
            </a:pPr>
            <a:r>
              <a:rPr lang="en-US" sz="2000" b="0" i="0" u="none" strike="noStrike" baseline="0" dirty="0">
                <a:solidFill>
                  <a:prstClr val="black"/>
                </a:solidFill>
                <a:latin typeface="Calibri"/>
              </a:rPr>
              <a:t>Enforcement Decisions</a:t>
            </a:r>
          </a:p>
          <a:p>
            <a:pPr lvl="1">
              <a:buFont typeface="Arial" panose="020B0604020202020204" pitchFamily="34" charset="0"/>
              <a:buChar char="•"/>
            </a:pPr>
            <a:r>
              <a:rPr lang="en-US" sz="2000" b="0" i="0" u="none" strike="noStrike" baseline="0" dirty="0">
                <a:solidFill>
                  <a:prstClr val="black"/>
                </a:solidFill>
                <a:latin typeface="Calibri"/>
              </a:rPr>
              <a:t>Disclosure Forms</a:t>
            </a:r>
          </a:p>
          <a:p>
            <a:pPr lvl="1">
              <a:buFont typeface="Arial" panose="020B0604020202020204" pitchFamily="34" charset="0"/>
              <a:buChar char="•"/>
            </a:pPr>
            <a:r>
              <a:rPr lang="en-US" sz="2000" b="0" i="0" u="none" strike="noStrike" baseline="0" dirty="0">
                <a:solidFill>
                  <a:prstClr val="black"/>
                </a:solidFill>
                <a:latin typeface="Calibri"/>
              </a:rPr>
              <a:t>Links to the Online Training Program and Summary of the conflict of Interest Law for Municipal Employees</a:t>
            </a:r>
          </a:p>
        </p:txBody>
      </p:sp>
      <p:pic>
        <p:nvPicPr>
          <p:cNvPr id="4" name="Picture 3">
            <a:extLst>
              <a:ext uri="{FF2B5EF4-FFF2-40B4-BE49-F238E27FC236}">
                <a16:creationId xmlns:a16="http://schemas.microsoft.com/office/drawing/2014/main" id="{EAC037A1-FC27-4B29-960C-879AAADA8B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0980" y="2419350"/>
            <a:ext cx="4724400" cy="90609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56543437"/>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rtl="0"/>
            <a:r>
              <a:rPr lang="en-US" sz="4000" b="0" i="0" u="none" strike="noStrike" baseline="0" dirty="0">
                <a:solidFill>
                  <a:prstClr val="black"/>
                </a:solidFill>
                <a:latin typeface="Calibri"/>
              </a:rPr>
              <a:t>State Ethics Commission</a:t>
            </a:r>
            <a:br>
              <a:rPr lang="en-US" b="0" i="0" u="none" strike="noStrike" baseline="0" dirty="0">
                <a:solidFill>
                  <a:prstClr val="black"/>
                </a:solidFill>
                <a:latin typeface="Calibri"/>
              </a:rPr>
            </a:br>
            <a:endParaRPr lang="en-US" sz="3200" b="1" i="0" u="none" strike="noStrike" baseline="0" dirty="0">
              <a:solidFill>
                <a:prstClr val="black"/>
              </a:solidFill>
              <a:effectLst/>
              <a:latin typeface="Calibri"/>
              <a:hlinkClick r:id="rId2"/>
            </a:endParaRPr>
          </a:p>
        </p:txBody>
      </p:sp>
      <p:sp>
        <p:nvSpPr>
          <p:cNvPr id="3" name="Text Placeholder 2"/>
          <p:cNvSpPr>
            <a:spLocks noGrp="1"/>
          </p:cNvSpPr>
          <p:nvPr>
            <p:ph type="body" idx="1"/>
          </p:nvPr>
        </p:nvSpPr>
        <p:spPr>
          <a:xfrm>
            <a:off x="388620" y="1119794"/>
            <a:ext cx="8366760" cy="3509355"/>
          </a:xfrm>
        </p:spPr>
        <p:txBody>
          <a:bodyPr>
            <a:normAutofit/>
          </a:bodyPr>
          <a:lstStyle/>
          <a:p>
            <a:pPr marL="0" indent="0">
              <a:buNone/>
            </a:pPr>
            <a:r>
              <a:rPr lang="en-US" sz="2400" b="1" dirty="0">
                <a:solidFill>
                  <a:srgbClr val="C00000"/>
                </a:solidFill>
                <a:ea typeface="+mj-ea"/>
                <a:cs typeface="+mj-cs"/>
              </a:rPr>
              <a:t>Conflict of Interest Law Disclosures </a:t>
            </a:r>
            <a:endParaRPr lang="en-US" sz="2400" b="0" i="0" u="none" strike="noStrike" baseline="0" dirty="0">
              <a:solidFill>
                <a:prstClr val="black"/>
              </a:solidFill>
              <a:latin typeface="Calibri"/>
            </a:endParaRPr>
          </a:p>
          <a:p>
            <a:pPr marL="857250" lvl="2" indent="-342900">
              <a:buFont typeface="Arial" panose="020B0604020202020204" pitchFamily="34" charset="0"/>
              <a:buChar char="•"/>
            </a:pPr>
            <a:r>
              <a:rPr lang="en-US" sz="2000" b="0" i="0" u="none" strike="noStrike" baseline="0" dirty="0">
                <a:solidFill>
                  <a:prstClr val="black"/>
                </a:solidFill>
                <a:latin typeface="Calibri"/>
              </a:rPr>
              <a:t>Must be in writing</a:t>
            </a:r>
          </a:p>
          <a:p>
            <a:pPr marL="857250" lvl="2" indent="-342900">
              <a:buFont typeface="Arial" panose="020B0604020202020204" pitchFamily="34" charset="0"/>
              <a:buChar char="•"/>
            </a:pPr>
            <a:r>
              <a:rPr lang="en-US" sz="2000" i="0" dirty="0">
                <a:solidFill>
                  <a:prstClr val="black"/>
                </a:solidFill>
                <a:latin typeface="Calibri"/>
              </a:rPr>
              <a:t>Must contain all relevant facts </a:t>
            </a:r>
          </a:p>
          <a:p>
            <a:pPr marL="857250" lvl="2" indent="-342900">
              <a:buFont typeface="Arial" panose="020B0604020202020204" pitchFamily="34" charset="0"/>
              <a:buChar char="•"/>
            </a:pPr>
            <a:r>
              <a:rPr lang="en-US" sz="2000" b="0" i="0" u="none" strike="noStrike" baseline="0" dirty="0">
                <a:solidFill>
                  <a:prstClr val="black"/>
                </a:solidFill>
                <a:latin typeface="Calibri"/>
              </a:rPr>
              <a:t>Must be submitted in advance </a:t>
            </a:r>
          </a:p>
          <a:p>
            <a:pPr marL="1059656" lvl="3" indent="-285750">
              <a:buFont typeface="Courier New" panose="02070309020205020404" pitchFamily="49" charset="0"/>
              <a:buChar char="o"/>
            </a:pPr>
            <a:r>
              <a:rPr lang="en-US" sz="1700" i="0" dirty="0">
                <a:solidFill>
                  <a:prstClr val="black"/>
                </a:solidFill>
                <a:latin typeface="Calibri"/>
              </a:rPr>
              <a:t>	</a:t>
            </a:r>
            <a:r>
              <a:rPr lang="en-US" i="0" dirty="0">
                <a:solidFill>
                  <a:prstClr val="black"/>
                </a:solidFill>
                <a:latin typeface="Calibri"/>
              </a:rPr>
              <a:t>Town employees </a:t>
            </a:r>
            <a:r>
              <a:rPr lang="en-US" dirty="0">
                <a:solidFill>
                  <a:prstClr val="black"/>
                </a:solidFill>
                <a:latin typeface="Calibri"/>
              </a:rPr>
              <a:t>file with their </a:t>
            </a:r>
            <a:br>
              <a:rPr lang="en-US" dirty="0">
                <a:solidFill>
                  <a:prstClr val="black"/>
                </a:solidFill>
                <a:latin typeface="Calibri"/>
              </a:rPr>
            </a:br>
            <a:r>
              <a:rPr lang="en-US" dirty="0">
                <a:solidFill>
                  <a:prstClr val="black"/>
                </a:solidFill>
                <a:latin typeface="Calibri"/>
              </a:rPr>
              <a:t>	</a:t>
            </a:r>
            <a:r>
              <a:rPr lang="en-US" i="0" dirty="0">
                <a:solidFill>
                  <a:prstClr val="black"/>
                </a:solidFill>
                <a:latin typeface="Calibri"/>
              </a:rPr>
              <a:t>Appointing Authority</a:t>
            </a:r>
          </a:p>
          <a:p>
            <a:pPr marL="1059656" lvl="3" indent="-285750">
              <a:buFont typeface="Courier New" panose="02070309020205020404" pitchFamily="49" charset="0"/>
              <a:buChar char="o"/>
            </a:pPr>
            <a:r>
              <a:rPr lang="en-US" b="0" i="0" u="none" strike="noStrike" baseline="0" dirty="0">
                <a:solidFill>
                  <a:prstClr val="black"/>
                </a:solidFill>
                <a:latin typeface="Calibri"/>
              </a:rPr>
              <a:t>	</a:t>
            </a:r>
            <a:r>
              <a:rPr lang="en-US" i="0" dirty="0">
                <a:solidFill>
                  <a:prstClr val="black"/>
                </a:solidFill>
                <a:latin typeface="Calibri"/>
              </a:rPr>
              <a:t>Elected town officials </a:t>
            </a:r>
            <a:r>
              <a:rPr lang="en-US" dirty="0">
                <a:solidFill>
                  <a:prstClr val="black"/>
                </a:solidFill>
                <a:latin typeface="Calibri"/>
              </a:rPr>
              <a:t>file with the </a:t>
            </a:r>
            <a:br>
              <a:rPr lang="en-US" dirty="0">
                <a:solidFill>
                  <a:prstClr val="black"/>
                </a:solidFill>
                <a:latin typeface="Calibri"/>
              </a:rPr>
            </a:br>
            <a:r>
              <a:rPr lang="en-US" dirty="0">
                <a:solidFill>
                  <a:prstClr val="black"/>
                </a:solidFill>
                <a:latin typeface="Calibri"/>
              </a:rPr>
              <a:t>	Town Clerk’s office</a:t>
            </a:r>
            <a:endParaRPr lang="en-US" i="0" dirty="0">
              <a:solidFill>
                <a:prstClr val="black"/>
              </a:solidFill>
              <a:latin typeface="Calibri"/>
            </a:endParaRPr>
          </a:p>
          <a:p>
            <a:pPr marL="857250" lvl="2" indent="-342900">
              <a:buFont typeface="Arial" panose="020B0604020202020204" pitchFamily="34" charset="0"/>
              <a:buChar char="•"/>
            </a:pPr>
            <a:r>
              <a:rPr lang="en-US" sz="2000" i="0" dirty="0">
                <a:solidFill>
                  <a:prstClr val="black"/>
                </a:solidFill>
                <a:latin typeface="Calibri"/>
              </a:rPr>
              <a:t>Disclosures are public records</a:t>
            </a:r>
            <a:endParaRPr lang="en-US" sz="2000" b="0" i="0" u="none" strike="noStrike" baseline="0" dirty="0">
              <a:solidFill>
                <a:prstClr val="black"/>
              </a:solidFill>
              <a:latin typeface="Calibri"/>
            </a:endParaRPr>
          </a:p>
        </p:txBody>
      </p:sp>
      <p:pic>
        <p:nvPicPr>
          <p:cNvPr id="4" name="Picture 3">
            <a:extLst>
              <a:ext uri="{FF2B5EF4-FFF2-40B4-BE49-F238E27FC236}">
                <a16:creationId xmlns:a16="http://schemas.microsoft.com/office/drawing/2014/main" id="{DD7715B3-25F9-4730-BF6D-896FBC7F534E}"/>
              </a:ext>
            </a:extLst>
          </p:cNvPr>
          <p:cNvPicPr>
            <a:picLocks noChangeAspect="1"/>
          </p:cNvPicPr>
          <p:nvPr/>
        </p:nvPicPr>
        <p:blipFill>
          <a:blip r:embed="rId3"/>
          <a:stretch>
            <a:fillRect/>
          </a:stretch>
        </p:blipFill>
        <p:spPr>
          <a:xfrm>
            <a:off x="6019800" y="948345"/>
            <a:ext cx="2741142" cy="3680804"/>
          </a:xfrm>
          <a:prstGeom prst="rect">
            <a:avLst/>
          </a:prstGeom>
        </p:spPr>
      </p:pic>
    </p:spTree>
    <p:extLst>
      <p:ext uri="{BB962C8B-B14F-4D97-AF65-F5344CB8AC3E}">
        <p14:creationId xmlns:p14="http://schemas.microsoft.com/office/powerpoint/2010/main" val="359757817"/>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sz="3600" b="0" i="0" u="none" strike="noStrike" baseline="0" dirty="0">
                <a:solidFill>
                  <a:prstClr val="black"/>
                </a:solidFill>
                <a:latin typeface="Calibri"/>
              </a:rPr>
              <a:t>State Ethics Commission</a:t>
            </a:r>
            <a:br>
              <a:rPr lang="en-US" b="0" i="0" u="none" strike="noStrike" baseline="0" dirty="0">
                <a:solidFill>
                  <a:prstClr val="black"/>
                </a:solidFill>
                <a:latin typeface="Calibri"/>
              </a:rPr>
            </a:br>
            <a:endParaRPr lang="en-US" sz="2400" b="0" i="0" u="none" strike="noStrike" baseline="0" dirty="0">
              <a:solidFill>
                <a:srgbClr val="C00000"/>
              </a:solidFill>
              <a:effectLst/>
              <a:latin typeface="Calibri"/>
            </a:endParaRPr>
          </a:p>
        </p:txBody>
      </p:sp>
      <p:sp>
        <p:nvSpPr>
          <p:cNvPr id="3" name="Text Placeholder 2"/>
          <p:cNvSpPr>
            <a:spLocks noGrp="1"/>
          </p:cNvSpPr>
          <p:nvPr>
            <p:ph type="body" idx="1"/>
          </p:nvPr>
        </p:nvSpPr>
        <p:spPr>
          <a:xfrm>
            <a:off x="413093" y="1269002"/>
            <a:ext cx="8366760" cy="3436347"/>
          </a:xfrm>
        </p:spPr>
        <p:txBody>
          <a:bodyPr>
            <a:normAutofit/>
          </a:bodyPr>
          <a:lstStyle/>
          <a:p>
            <a:pPr marL="0" lvl="0" indent="0">
              <a:buNone/>
            </a:pPr>
            <a:r>
              <a:rPr lang="en-US" sz="2400" b="1" dirty="0">
                <a:solidFill>
                  <a:srgbClr val="C00000"/>
                </a:solidFill>
                <a:ea typeface="+mj-ea"/>
                <a:cs typeface="+mj-cs"/>
              </a:rPr>
              <a:t>Municipal Employees must complete conflict of interest law education requirements</a:t>
            </a:r>
          </a:p>
          <a:p>
            <a:pPr marL="457200" lvl="0" indent="-228600"/>
            <a:r>
              <a:rPr lang="en-US" sz="1800" dirty="0">
                <a:ea typeface="+mj-ea"/>
                <a:cs typeface="+mj-cs"/>
              </a:rPr>
              <a:t>Anyone performing services for or holding a municipal office, position or employment in a municipal agency</a:t>
            </a:r>
          </a:p>
          <a:p>
            <a:pPr marL="713184" lvl="1" indent="-228600"/>
            <a:r>
              <a:rPr lang="en-US" sz="1800" dirty="0">
                <a:ea typeface="+mj-ea"/>
                <a:cs typeface="+mj-cs"/>
              </a:rPr>
              <a:t>Whether by election, appointment, contract or engagement</a:t>
            </a:r>
          </a:p>
          <a:p>
            <a:pPr marL="713184" lvl="1" indent="-228600"/>
            <a:r>
              <a:rPr lang="en-US" sz="1800" dirty="0">
                <a:ea typeface="+mj-ea"/>
                <a:cs typeface="+mj-cs"/>
              </a:rPr>
              <a:t>Whether serving with or without compensation</a:t>
            </a:r>
          </a:p>
          <a:p>
            <a:pPr marL="713184" lvl="1" indent="-228600"/>
            <a:r>
              <a:rPr lang="en-US" sz="1800" dirty="0">
                <a:ea typeface="+mj-ea"/>
                <a:cs typeface="+mj-cs"/>
              </a:rPr>
              <a:t>On a full-time, part-time, intermittent, or consultant basis</a:t>
            </a:r>
          </a:p>
          <a:p>
            <a:pPr marL="713184" lvl="1" indent="-228600"/>
            <a:r>
              <a:rPr lang="en-US" sz="1800" dirty="0">
                <a:ea typeface="+mj-ea"/>
                <a:cs typeface="+mj-cs"/>
              </a:rPr>
              <a:t>Excludes town meeting members and charter commission members</a:t>
            </a:r>
            <a:br>
              <a:rPr lang="en-US" sz="2000" dirty="0">
                <a:solidFill>
                  <a:srgbClr val="C00000"/>
                </a:solidFill>
                <a:ea typeface="+mj-ea"/>
                <a:cs typeface="+mj-cs"/>
              </a:rPr>
            </a:br>
            <a:endParaRPr lang="en-US" sz="1600" b="0" i="0" u="none" strike="noStrike" baseline="0" dirty="0">
              <a:solidFill>
                <a:prstClr val="black"/>
              </a:solidFill>
              <a:latin typeface="Calibri"/>
            </a:endParaRPr>
          </a:p>
        </p:txBody>
      </p:sp>
    </p:spTree>
    <p:extLst>
      <p:ext uri="{BB962C8B-B14F-4D97-AF65-F5344CB8AC3E}">
        <p14:creationId xmlns:p14="http://schemas.microsoft.com/office/powerpoint/2010/main" val="4002585455"/>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sz="3600" b="0" i="0" u="none" strike="noStrike" baseline="0" dirty="0">
                <a:solidFill>
                  <a:prstClr val="black"/>
                </a:solidFill>
                <a:latin typeface="Calibri"/>
              </a:rPr>
              <a:t>State Ethics Commission</a:t>
            </a:r>
          </a:p>
        </p:txBody>
      </p:sp>
      <p:sp>
        <p:nvSpPr>
          <p:cNvPr id="3" name="Text Placeholder 2"/>
          <p:cNvSpPr>
            <a:spLocks noGrp="1"/>
          </p:cNvSpPr>
          <p:nvPr>
            <p:ph type="body" idx="1"/>
          </p:nvPr>
        </p:nvSpPr>
        <p:spPr>
          <a:xfrm>
            <a:off x="388620" y="971550"/>
            <a:ext cx="8366760" cy="3505200"/>
          </a:xfrm>
        </p:spPr>
        <p:txBody>
          <a:bodyPr>
            <a:normAutofit fontScale="70000" lnSpcReduction="20000"/>
          </a:bodyPr>
          <a:lstStyle/>
          <a:p>
            <a:pPr marL="0" indent="0">
              <a:buNone/>
              <a:defRPr/>
            </a:pPr>
            <a:r>
              <a:rPr lang="en-US" sz="3100" b="1" kern="0" dirty="0">
                <a:solidFill>
                  <a:srgbClr val="A80000"/>
                </a:solidFill>
              </a:rPr>
              <a:t>Are vendor employees required to complete the education requirements?</a:t>
            </a:r>
            <a:br>
              <a:rPr lang="en-US" sz="2400" b="1" kern="0" dirty="0">
                <a:solidFill>
                  <a:srgbClr val="A80000"/>
                </a:solidFill>
              </a:rPr>
            </a:br>
            <a:endParaRPr lang="en-US" sz="2400" b="1" kern="0" dirty="0">
              <a:solidFill>
                <a:srgbClr val="A80000"/>
              </a:solidFill>
            </a:endParaRPr>
          </a:p>
          <a:p>
            <a:pPr marL="0" indent="0">
              <a:buNone/>
              <a:defRPr/>
            </a:pPr>
            <a:r>
              <a:rPr lang="en-US" sz="2600" kern="0" dirty="0">
                <a:solidFill>
                  <a:srgbClr val="0000A4"/>
                </a:solidFill>
              </a:rPr>
              <a:t>5-factor test used by the Ethics Commission to determine whether employees of a vendor company are public employees</a:t>
            </a:r>
          </a:p>
          <a:p>
            <a:pPr marL="914400" indent="-457200">
              <a:defRPr/>
            </a:pPr>
            <a:r>
              <a:rPr lang="en-US" sz="2600" kern="0" dirty="0"/>
              <a:t>Are the employee’s services required</a:t>
            </a:r>
          </a:p>
          <a:p>
            <a:pPr marL="914400" indent="-457200">
              <a:defRPr/>
            </a:pPr>
            <a:r>
              <a:rPr lang="en-US" sz="2600" kern="0" dirty="0"/>
              <a:t>Type and size of the vendor company</a:t>
            </a:r>
          </a:p>
          <a:p>
            <a:pPr marL="914400" indent="-457200">
              <a:defRPr/>
            </a:pPr>
            <a:r>
              <a:rPr lang="en-US" sz="2600" kern="0" dirty="0"/>
              <a:t>Degree of specialized knowledge or expertise required</a:t>
            </a:r>
          </a:p>
          <a:p>
            <a:pPr marL="914400" indent="-457200">
              <a:defRPr/>
            </a:pPr>
            <a:r>
              <a:rPr lang="en-US" sz="2600" kern="0" dirty="0"/>
              <a:t>The extent the employee performs or directs services</a:t>
            </a:r>
          </a:p>
          <a:p>
            <a:pPr marL="914400" indent="-457200">
              <a:defRPr/>
            </a:pPr>
            <a:r>
              <a:rPr lang="en-US" sz="2600" kern="0" dirty="0"/>
              <a:t>The extent the employee has provided similar past services </a:t>
            </a:r>
            <a:br>
              <a:rPr lang="en-US" sz="2000" kern="0" dirty="0"/>
            </a:br>
            <a:endParaRPr lang="en-US" sz="2000" kern="0" dirty="0"/>
          </a:p>
          <a:p>
            <a:pPr marL="0" lvl="1" indent="0">
              <a:buNone/>
            </a:pPr>
            <a:r>
              <a:rPr lang="en-US" sz="2600" dirty="0">
                <a:solidFill>
                  <a:srgbClr val="001CA8"/>
                </a:solidFill>
              </a:rPr>
              <a:t>Advisory 06-01</a:t>
            </a:r>
            <a:r>
              <a:rPr lang="en-US" sz="2600" dirty="0">
                <a:solidFill>
                  <a:prstClr val="black"/>
                </a:solidFill>
              </a:rPr>
              <a:t>: Consultants Who Provide Services to Gov’t Agencies May be Public Employees Subject to the Conflict Law</a:t>
            </a:r>
          </a:p>
          <a:p>
            <a:pPr marL="258365" marR="0" lvl="1" indent="0" rtl="0">
              <a:buNone/>
            </a:pPr>
            <a:endParaRPr lang="en-US" sz="2000" b="0" i="0" u="none" strike="noStrike" baseline="0" dirty="0">
              <a:solidFill>
                <a:prstClr val="black"/>
              </a:solidFill>
              <a:latin typeface="Calibri"/>
            </a:endParaRPr>
          </a:p>
        </p:txBody>
      </p:sp>
    </p:spTree>
    <p:extLst>
      <p:ext uri="{BB962C8B-B14F-4D97-AF65-F5344CB8AC3E}">
        <p14:creationId xmlns:p14="http://schemas.microsoft.com/office/powerpoint/2010/main" val="4060977333"/>
      </p:ext>
    </p:extLst>
  </p:cSld>
  <p:clrMapOvr>
    <a:masterClrMapping/>
  </p:clrMapOvr>
  <p:transition spd="slow">
    <p:fade/>
  </p:transition>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CPPO" id="{C9772E5F-F08B-5449-AF34-DE52D5420B00}" vid="{A18C45E3-F0CF-7643-8069-76BB2C77C836}"/>
    </a:ext>
  </a:extLst>
</a:theme>
</file>

<file path=docProps/app.xml><?xml version="1.0" encoding="utf-8"?>
<Properties xmlns="http://schemas.openxmlformats.org/officeDocument/2006/extended-properties" xmlns:vt="http://schemas.openxmlformats.org/officeDocument/2006/docPropsVTypes">
  <Template>Default Theme</Template>
  <TotalTime>1267</TotalTime>
  <Words>2356</Words>
  <Application>Microsoft Office PowerPoint</Application>
  <PresentationFormat>On-screen Show (16:9)</PresentationFormat>
  <Paragraphs>224</Paragraphs>
  <Slides>34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Apple Symbols</vt:lpstr>
      <vt:lpstr>Arial</vt:lpstr>
      <vt:lpstr>Arial Unicode MS</vt:lpstr>
      <vt:lpstr>Bookman Old Style</vt:lpstr>
      <vt:lpstr>Calibri</vt:lpstr>
      <vt:lpstr>Courier New</vt:lpstr>
      <vt:lpstr>Times New Roman</vt:lpstr>
      <vt:lpstr>Wingdings</vt:lpstr>
      <vt:lpstr>Default Theme</vt:lpstr>
      <vt:lpstr>  State Ethics Commission</vt:lpstr>
      <vt:lpstr>State Ethics Commission Conflicts 101</vt:lpstr>
      <vt:lpstr>State Ethics Commission</vt:lpstr>
      <vt:lpstr>State Ethics Commission </vt:lpstr>
      <vt:lpstr>State Ethics Commission  </vt:lpstr>
      <vt:lpstr>State Ethics Commission </vt:lpstr>
      <vt:lpstr>State Ethics Commission </vt:lpstr>
      <vt:lpstr>State Ethics Commission </vt:lpstr>
      <vt:lpstr>State Ethics Commission</vt:lpstr>
      <vt:lpstr>State Ethics Commission  </vt:lpstr>
      <vt:lpstr>State Ethics Commission </vt:lpstr>
      <vt:lpstr>State Ethics Commission </vt:lpstr>
      <vt:lpstr>State Ethics Commission </vt:lpstr>
      <vt:lpstr>State Ethics Commission </vt:lpstr>
      <vt:lpstr>State Ethics Commission </vt:lpstr>
      <vt:lpstr>State Ethics Commission</vt:lpstr>
      <vt:lpstr>State Ethics Commission </vt:lpstr>
      <vt:lpstr>State Ethics Commission  </vt:lpstr>
      <vt:lpstr>State Ethics Commission  </vt:lpstr>
      <vt:lpstr>State Ethics Commission  </vt:lpstr>
      <vt:lpstr>State Ethics Commission  </vt:lpstr>
      <vt:lpstr>State Ethics Commission  </vt:lpstr>
      <vt:lpstr>State Ethics Commission  </vt:lpstr>
      <vt:lpstr>State Ethics Commission </vt:lpstr>
      <vt:lpstr>State Ethics Commission </vt:lpstr>
      <vt:lpstr>State Ethics Commission </vt:lpstr>
      <vt:lpstr>State Ethics Commission  </vt:lpstr>
      <vt:lpstr>State Ethics Commission  </vt:lpstr>
      <vt:lpstr>State Ethics Commission  </vt:lpstr>
      <vt:lpstr>State Ethics Commission  </vt:lpstr>
      <vt:lpstr>State Ethics Commission </vt:lpstr>
      <vt:lpstr>State Ethics Commission </vt:lpstr>
      <vt:lpstr>State Ethics Commission  </vt:lpstr>
      <vt:lpstr>State Ethics Commission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Ethics Commission</dc:title>
  <dc:creator>Mark Till</dc:creator>
  <cp:lastModifiedBy>E McKenna</cp:lastModifiedBy>
  <cp:revision>103</cp:revision>
  <dcterms:created xsi:type="dcterms:W3CDTF">2018-07-27T11:58:21Z</dcterms:created>
  <dcterms:modified xsi:type="dcterms:W3CDTF">2022-06-13T14:50:19Z</dcterms:modified>
</cp:coreProperties>
</file>